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42"/>
  </p:notesMasterIdLst>
  <p:sldIdLst>
    <p:sldId id="256" r:id="rId3"/>
    <p:sldId id="785" r:id="rId4"/>
    <p:sldId id="418" r:id="rId5"/>
    <p:sldId id="513" r:id="rId6"/>
    <p:sldId id="514" r:id="rId7"/>
    <p:sldId id="515" r:id="rId8"/>
    <p:sldId id="787" r:id="rId9"/>
    <p:sldId id="799" r:id="rId10"/>
    <p:sldId id="491" r:id="rId11"/>
    <p:sldId id="511" r:id="rId12"/>
    <p:sldId id="492" r:id="rId13"/>
    <p:sldId id="512" r:id="rId14"/>
    <p:sldId id="507" r:id="rId15"/>
    <p:sldId id="493" r:id="rId16"/>
    <p:sldId id="509" r:id="rId17"/>
    <p:sldId id="510" r:id="rId18"/>
    <p:sldId id="788" r:id="rId19"/>
    <p:sldId id="791" r:id="rId20"/>
    <p:sldId id="792" r:id="rId21"/>
    <p:sldId id="793" r:id="rId22"/>
    <p:sldId id="494" r:id="rId23"/>
    <p:sldId id="495" r:id="rId24"/>
    <p:sldId id="794" r:id="rId25"/>
    <p:sldId id="795" r:id="rId26"/>
    <p:sldId id="496" r:id="rId27"/>
    <p:sldId id="497" r:id="rId28"/>
    <p:sldId id="796" r:id="rId29"/>
    <p:sldId id="498" r:id="rId30"/>
    <p:sldId id="500" r:id="rId31"/>
    <p:sldId id="798" r:id="rId32"/>
    <p:sldId id="797" r:id="rId33"/>
    <p:sldId id="502" r:id="rId34"/>
    <p:sldId id="503" r:id="rId35"/>
    <p:sldId id="506" r:id="rId36"/>
    <p:sldId id="490" r:id="rId37"/>
    <p:sldId id="504" r:id="rId38"/>
    <p:sldId id="438" r:id="rId39"/>
    <p:sldId id="789" r:id="rId40"/>
    <p:sldId id="790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000000"/>
    <a:srgbClr val="FFFFFF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/>
    <p:restoredTop sz="94607"/>
  </p:normalViewPr>
  <p:slideViewPr>
    <p:cSldViewPr snapToGrid="0">
      <p:cViewPr varScale="1">
        <p:scale>
          <a:sx n="148" d="100"/>
          <a:sy n="148" d="100"/>
        </p:scale>
        <p:origin x="1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2020/9/24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8577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761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637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698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875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437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9990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4358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38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4365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71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9CDAD3-5DCE-8544-B3F7-5593D585A7D4}"/>
              </a:ext>
            </a:extLst>
          </p:cNvPr>
          <p:cNvSpPr/>
          <p:nvPr userDrawn="1"/>
        </p:nvSpPr>
        <p:spPr>
          <a:xfrm>
            <a:off x="138793" y="99517"/>
            <a:ext cx="6801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play.google.com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/store/apps/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details?id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jp.co.namura.magnifier&amp;hl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zh_HK</a:t>
            </a:r>
            <a:endParaRPr lang="en" altLang="zh-TW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www.pngfind.com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mpng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iRhTJTh_tux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linux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-logo-start-menu-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linux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-icons-</a:t>
            </a:r>
            <a:r>
              <a:rPr lang="en" altLang="zh-TW" sz="1200" dirty="0" err="1">
                <a:solidFill>
                  <a:schemeClr val="bg2">
                    <a:lumMod val="50000"/>
                  </a:schemeClr>
                </a:solidFill>
              </a:rPr>
              <a:t>hd</a:t>
            </a:r>
            <a:r>
              <a:rPr lang="en" altLang="zh-TW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lang="zh-TW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0" name="Picture 6" descr="Start Menu Icon Linux , Transparent Cartoon - Jing.fm">
            <a:extLst>
              <a:ext uri="{FF2B5EF4-FFF2-40B4-BE49-F238E27FC236}">
                <a16:creationId xmlns:a16="http://schemas.microsoft.com/office/drawing/2014/main" id="{3F7E32D3-BFDD-8E40-8E19-199F41384D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961" y="-316307"/>
            <a:ext cx="3522859" cy="3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放大鏡- Google Play 應用程式">
            <a:extLst>
              <a:ext uri="{FF2B5EF4-FFF2-40B4-BE49-F238E27FC236}">
                <a16:creationId xmlns:a16="http://schemas.microsoft.com/office/drawing/2014/main" id="{FFBC0034-AF4F-BE4C-87E2-1AE1BC8BD7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84" y="-1001909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室外, 地面, 水 的圖片&#10;&#10;自動產生的描述">
            <a:extLst>
              <a:ext uri="{FF2B5EF4-FFF2-40B4-BE49-F238E27FC236}">
                <a16:creationId xmlns:a16="http://schemas.microsoft.com/office/drawing/2014/main" id="{5AD13EA5-D89C-0749-BE9D-8C818381A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26543" cy="7868443"/>
          </a:xfrm>
          <a:prstGeom prst="rect">
            <a:avLst/>
          </a:prstGeom>
          <a:solidFill>
            <a:srgbClr val="0096FF"/>
          </a:solidFill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073426" y="1703672"/>
            <a:ext cx="11118574" cy="3385163"/>
          </a:xfrm>
          <a:solidFill>
            <a:srgbClr val="FFFFFF">
              <a:alpha val="50000"/>
            </a:srgbClr>
          </a:solidFill>
        </p:spPr>
        <p:txBody>
          <a:bodyPr anchor="b">
            <a:noAutofit/>
          </a:bodyPr>
          <a:lstStyle>
            <a:lvl1pPr algn="r">
              <a:defRPr sz="115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Medium" panose="020B0500000000000000" pitchFamily="34" charset="-128"/>
                <a:ea typeface="Source Han Sans TW Medium" panose="020B05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64D516F-ACD2-E348-AB39-2C31C57E2438}"/>
              </a:ext>
            </a:extLst>
          </p:cNvPr>
          <p:cNvSpPr/>
          <p:nvPr userDrawn="1"/>
        </p:nvSpPr>
        <p:spPr>
          <a:xfrm>
            <a:off x="324465" y="5743181"/>
            <a:ext cx="2723535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背景圖來源：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 https://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www.wallsauce.com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eu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/designer-wallpaper-murals/natural-history-museum-dinosaurs-pattern-wall-mural</a:t>
            </a:r>
            <a:endParaRPr kumimoji="1" lang="zh-TW" altLang="en-US" sz="12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AE9A56-1AD3-A741-AE74-3352E51A7A65}"/>
              </a:ext>
            </a:extLst>
          </p:cNvPr>
          <p:cNvSpPr/>
          <p:nvPr userDrawn="1"/>
        </p:nvSpPr>
        <p:spPr>
          <a:xfrm>
            <a:off x="3431458" y="5743181"/>
            <a:ext cx="5476568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創作共用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姓名   標示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非商業性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相同方式分享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  <a:p>
            <a:pPr algn="ctr"/>
            <a:r>
              <a:rPr kumimoji="1"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CC-BY-NC-SA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848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30C5F69-F00C-2B49-99A5-ECFB7CC037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4594" y="0"/>
            <a:ext cx="10502297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767054" y="2932866"/>
            <a:ext cx="6502887" cy="3925134"/>
          </a:xfrm>
          <a:noFill/>
        </p:spPr>
        <p:txBody>
          <a:bodyPr anchor="ctr">
            <a:noAutofit/>
          </a:bodyPr>
          <a:lstStyle>
            <a:lvl1pPr algn="ctr">
              <a:defRPr sz="96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Normal" panose="020B0400000000000000" pitchFamily="34" charset="-128"/>
                <a:ea typeface="Source Han Sans TW Normal" panose="020B04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85531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9843" y="194872"/>
            <a:ext cx="7613048" cy="6280879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D9185E-F590-4844-832D-FD8D898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49" y="0"/>
            <a:ext cx="4741664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2891" y="4122295"/>
            <a:ext cx="3074939" cy="2353456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effectLst>
                  <a:glow rad="101600">
                    <a:srgbClr val="FFFC00">
                      <a:alpha val="60000"/>
                    </a:srgb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22613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動物, 爬蟲動物 的圖片&#10;&#10;自動產生的描述">
            <a:extLst>
              <a:ext uri="{FF2B5EF4-FFF2-40B4-BE49-F238E27FC236}">
                <a16:creationId xmlns:a16="http://schemas.microsoft.com/office/drawing/2014/main" id="{7B20F62D-0299-7B4F-9374-C4C84200C5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56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3" name="圖片 2" descr="一張含有 個人, 服飾, 白色, 女性 的圖片&#10;&#10;自動產生的描述">
            <a:extLst>
              <a:ext uri="{FF2B5EF4-FFF2-40B4-BE49-F238E27FC236}">
                <a16:creationId xmlns:a16="http://schemas.microsoft.com/office/drawing/2014/main" id="{77D3B198-8551-9B49-B202-6040C8485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0189297" y="4874370"/>
            <a:ext cx="2002703" cy="19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04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男人, 套裝, 室內 的圖片&#10;&#10;自動產生的描述">
            <a:extLst>
              <a:ext uri="{FF2B5EF4-FFF2-40B4-BE49-F238E27FC236}">
                <a16:creationId xmlns:a16="http://schemas.microsoft.com/office/drawing/2014/main" id="{2E1354E9-FA69-764B-8002-91C5040722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2506" y="4216712"/>
            <a:ext cx="1929493" cy="26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2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56025">
                <a:srgbClr val="FF0000"/>
              </a:gs>
              <a:gs pos="0">
                <a:srgbClr val="C00000"/>
              </a:gs>
              <a:gs pos="75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/>
          <a:lstStyle>
            <a:lvl1pPr>
              <a:defRPr b="0" i="0">
                <a:solidFill>
                  <a:schemeClr val="bg1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電腦, 坐, 女性, 年輕 的圖片&#10;&#10;自動產生的描述">
            <a:extLst>
              <a:ext uri="{FF2B5EF4-FFF2-40B4-BE49-F238E27FC236}">
                <a16:creationId xmlns:a16="http://schemas.microsoft.com/office/drawing/2014/main" id="{7380A3E3-1098-AE40-9BDF-131694EF6E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8132"/>
            <a:ext cx="2480808" cy="18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8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567" y="-2853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4046" y="365125"/>
            <a:ext cx="9788577" cy="81378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Normal" panose="020B0400000000000000" pitchFamily="34" charset="-128"/>
                <a:ea typeface="Source Han Sans TW Normal" panose="020B04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2200" y="1178915"/>
            <a:ext cx="8880423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3pPr>
            <a:lvl4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4pPr>
            <a:lvl5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服飾, 室內, 女性 的圖片&#10;&#10;自動產生的描述">
            <a:extLst>
              <a:ext uri="{FF2B5EF4-FFF2-40B4-BE49-F238E27FC236}">
                <a16:creationId xmlns:a16="http://schemas.microsoft.com/office/drawing/2014/main" id="{E04FF070-017C-D54E-9F7A-DC1B9D10E4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9513" y="3354363"/>
            <a:ext cx="2362200" cy="3517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0" y="6595264"/>
            <a:ext cx="7315200" cy="276999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zh-TW" altLang="en-US" sz="120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4977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8793" y="-3116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5778" y="365126"/>
            <a:ext cx="9788577" cy="81378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Normal" panose="020B0400000000000000" pitchFamily="34" charset="-128"/>
                <a:ea typeface="Source Han Sans TW Normal" panose="020B04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49286" y="1178915"/>
            <a:ext cx="9114832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3pPr>
            <a:lvl4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4pPr>
            <a:lvl5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2449285" y="6396335"/>
            <a:ext cx="9499348" cy="461665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en-US" altLang="zh-TW" sz="800" dirty="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https://my-</a:t>
            </a:r>
            <a:r>
              <a:rPr lang="en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cte.com</a:t>
            </a:r>
            <a:r>
              <a:rPr lang="en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/2017/05/06/%E9%87%91%E5%9F%8E%E6%AD%A6%E5%9C%A8%E8%8F%9C%E5%B8%82%E5%A0%B4%E8%BF%B7%E6%9A%88%E5%A4%A7%E5%AC%B8%E5%80%91-%E5%A5%94%E7%9B%B8%E8%B5%B0%E5%91%8A%E5%BC%95%E9%A8%B7%E5%8B%95/</a:t>
            </a:r>
            <a:endParaRPr lang="zh-TW" altLang="en-US" sz="800" dirty="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  <p:pic>
        <p:nvPicPr>
          <p:cNvPr id="5" name="圖片 4" descr="一張含有 個人, 男人, 擴音器, 電子用品 的圖片&#10;&#10;自動產生的描述">
            <a:extLst>
              <a:ext uri="{FF2B5EF4-FFF2-40B4-BE49-F238E27FC236}">
                <a16:creationId xmlns:a16="http://schemas.microsoft.com/office/drawing/2014/main" id="{1CBD93B6-A627-4847-9770-466F474614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908" y="4209143"/>
            <a:ext cx="2877439" cy="26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9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pic>
        <p:nvPicPr>
          <p:cNvPr id="5" name="圖片 4" descr="一張含有 動物, 爬蟲動物 的圖片&#10;&#10;自動產生的描述">
            <a:extLst>
              <a:ext uri="{FF2B5EF4-FFF2-40B4-BE49-F238E27FC236}">
                <a16:creationId xmlns:a16="http://schemas.microsoft.com/office/drawing/2014/main" id="{6E99E8B0-92C1-2B40-92AE-921990EF51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99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pic>
        <p:nvPicPr>
          <p:cNvPr id="7" name="圖片 6" descr="一張含有 動物, 爬蟲動物 的圖片&#10;&#10;自動產生的描述">
            <a:extLst>
              <a:ext uri="{FF2B5EF4-FFF2-40B4-BE49-F238E27FC236}">
                <a16:creationId xmlns:a16="http://schemas.microsoft.com/office/drawing/2014/main" id="{91404549-F62F-B74B-A8E9-A359FCB9C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01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pic>
        <p:nvPicPr>
          <p:cNvPr id="3" name="圖片 2" descr="一張含有 動物, 爬蟲動物 的圖片&#10;&#10;自動產生的描述">
            <a:extLst>
              <a:ext uri="{FF2B5EF4-FFF2-40B4-BE49-F238E27FC236}">
                <a16:creationId xmlns:a16="http://schemas.microsoft.com/office/drawing/2014/main" id="{10B8DB7A-3AA1-EC48-865D-38239EB0E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47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動物, 爬蟲動物 的圖片&#10;&#10;自動產生的描述">
            <a:extLst>
              <a:ext uri="{FF2B5EF4-FFF2-40B4-BE49-F238E27FC236}">
                <a16:creationId xmlns:a16="http://schemas.microsoft.com/office/drawing/2014/main" id="{BEB033E9-0EF6-9446-A846-4A07FB696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289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82040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79732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975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08B8B-2ABC-AA45-8DFC-96877F05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2"/>
            <a:ext cx="10515600" cy="1325563"/>
          </a:xfrm>
          <a:gradFill flip="none" rotWithShape="1">
            <a:gsLst>
              <a:gs pos="71986">
                <a:schemeClr val="accent5">
                  <a:lumMod val="75000"/>
                </a:schemeClr>
              </a:gs>
              <a:gs pos="58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glow rad="177800">
                    <a:schemeClr val="accent1">
                      <a:satMod val="175000"/>
                      <a:alpha val="87000"/>
                    </a:schemeClr>
                  </a:glow>
                </a:effectLst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F5697-9A91-4842-89CE-2DFCEC544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512"/>
            <a:ext cx="10515600" cy="6242515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81652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6913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47739-EEBB-3745-AA6C-F82C53AB4D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gradFill>
            <a:gsLst>
              <a:gs pos="48000">
                <a:srgbClr val="C00000"/>
              </a:gs>
              <a:gs pos="0">
                <a:srgbClr val="C00000"/>
              </a:gs>
              <a:gs pos="81000">
                <a:schemeClr val="bg1"/>
              </a:gs>
            </a:gsLst>
            <a:lin ang="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TW" altLang="en-US" dirty="0">
                <a:solidFill>
                  <a:schemeClr val="bg1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</a:defRPr>
            </a:lvl1pPr>
          </a:lstStyle>
          <a:p>
            <a:pPr lvl="0"/>
            <a:r>
              <a:rPr kumimoji="1" lang="zh-CN" altLang="en-US" dirty="0"/>
              <a:t>輸出結果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F3CB9CC-CF32-CF46-A3D2-AADD8F19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676"/>
            <a:ext cx="10515600" cy="437249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6229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15"/>
              </a:buBlip>
              <a:tabLst/>
              <a:defRPr/>
            </a:pPr>
            <a:r>
              <a:rPr kumimoji="1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按一下以編輯母片文字樣式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6"/>
              </a:buBlip>
              <a:tabLst/>
              <a:defRPr/>
            </a:pP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第二層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7"/>
              </a:buBlip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第三層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8"/>
              </a:buBlip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第四層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762000" y="6332077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F5FB71-45B8-9C48-B4A4-FED2D77B1478}"/>
              </a:ext>
            </a:extLst>
          </p:cNvPr>
          <p:cNvSpPr txBox="1"/>
          <p:nvPr userDrawn="1"/>
        </p:nvSpPr>
        <p:spPr>
          <a:xfrm>
            <a:off x="9414933" y="6332077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B40D6CC-2364-B040-8A6D-DAD4315EF4E3}" type="slidenum">
              <a:rPr kumimoji="1" lang="zh-TW" altLang="en-US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marR="0" indent="-4572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Blip>
          <a:blip r:embed="rId15"/>
        </a:buBlip>
        <a:tabLst/>
        <a:defRPr sz="2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6"/>
        </a:buBlip>
        <a:tabLst/>
        <a:defRPr sz="2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7"/>
        </a:buBlip>
        <a:tabLst/>
        <a:defRPr sz="20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8"/>
        </a:buBlip>
        <a:tabLst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>
              <a:solidFill>
                <a:schemeClr val="bg2">
                  <a:lumMod val="2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20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9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0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1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gcc/Extended-Asm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cu.edu.tw/~shiwulo/course/2020-osdi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448CA-0F5F-0E4D-A880-A76CA52837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作業二：</a:t>
            </a:r>
            <a:br>
              <a:rPr kumimoji="1" lang="en-US" altLang="zh-CN" dirty="0"/>
            </a:br>
            <a:r>
              <a:rPr kumimoji="1" lang="zh-TW" altLang="en-US" dirty="0"/>
              <a:t>暸解</a:t>
            </a:r>
            <a:r>
              <a:rPr kumimoji="1" lang="en-US" altLang="zh-TW" dirty="0"/>
              <a:t>AT&amp;T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gcc</a:t>
            </a:r>
            <a:r>
              <a:rPr kumimoji="1" lang="zh-CN" altLang="en-US" dirty="0"/>
              <a:t>的</a:t>
            </a:r>
            <a:br>
              <a:rPr kumimoji="1" lang="en-US" altLang="zh-CN" dirty="0"/>
            </a:br>
            <a:r>
              <a:rPr kumimoji="1" lang="zh-CN" altLang="en-US" dirty="0"/>
              <a:t>行內組語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C4FF56-A200-374F-85A8-0D2663B5E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TW" altLang="en-US" dirty="0"/>
              <a:t>中正大學 作業系統實驗室</a:t>
            </a:r>
            <a:endParaRPr kumimoji="1" lang="en-US" altLang="zh-TW" dirty="0"/>
          </a:p>
          <a:p>
            <a:r>
              <a:rPr kumimoji="1" lang="zh-TW" altLang="en-US" dirty="0"/>
              <a:t>指導教授：羅習五</a:t>
            </a:r>
          </a:p>
        </p:txBody>
      </p:sp>
    </p:spTree>
    <p:extLst>
      <p:ext uri="{BB962C8B-B14F-4D97-AF65-F5344CB8AC3E}">
        <p14:creationId xmlns:p14="http://schemas.microsoft.com/office/powerpoint/2010/main" val="144999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E01FF3E-6452-5D49-BD4E-26407627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asm.1.c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80414C-F632-0B41-8528-E1AB4E8EB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138"/>
            <a:ext cx="11353800" cy="622588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8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a=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b=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20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c=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30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d=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40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sz="1800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volatile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endParaRPr lang="en" altLang="zh-TW" sz="1800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movl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$100,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 = 100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movl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$200,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 = 200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addl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,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 +=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rbx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movl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, %0\n"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b =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rax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: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"=g"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(b)        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//output, b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的代號是</a:t>
            </a:r>
            <a:r>
              <a:rPr lang="en-US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"%0"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g"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(a),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"g"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(d)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//input, a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代號是</a:t>
            </a:r>
            <a:r>
              <a:rPr lang="en-US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"%1",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da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代號是</a:t>
            </a:r>
            <a:r>
              <a:rPr lang="en-US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"%2"</a:t>
            </a:r>
            <a:endParaRPr lang="zh-TW" altLang="en-US" sz="18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搞髒掉的暫存器，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gcc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會幫我們還原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"a=%d, b=%d, c=%d d=%d\n"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a, b, c, d);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210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E01FF3E-6452-5D49-BD4E-26407627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asm.1.c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80414C-F632-0B41-8528-E1AB4E8EB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138"/>
            <a:ext cx="11353800" cy="622588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8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a=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b=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20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c=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30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d=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40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sz="1800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volatile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endParaRPr lang="en" altLang="zh-TW" sz="1800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movl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$100,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 = 100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movl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$200,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 = 200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addl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,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 +=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rbx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movl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, %0\n"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b =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rax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: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"=g"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(b)        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//output, b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的代號是</a:t>
            </a:r>
            <a:r>
              <a:rPr lang="en-US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"%0"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g"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(a),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"g"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(d)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//input, a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代號是</a:t>
            </a:r>
            <a:r>
              <a:rPr lang="en-US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"%1",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da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代號是</a:t>
            </a:r>
            <a:r>
              <a:rPr lang="en-US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"%2"</a:t>
            </a:r>
            <a:endParaRPr lang="zh-TW" altLang="en-US" sz="18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搞髒掉的暫存器，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gcc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會幫我們還原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"a=%d, b=%d, c=%d d=%d\n"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a, b, c, d);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向左箭號圖說文字 1">
            <a:extLst>
              <a:ext uri="{FF2B5EF4-FFF2-40B4-BE49-F238E27FC236}">
                <a16:creationId xmlns:a16="http://schemas.microsoft.com/office/drawing/2014/main" id="{931C9F15-346D-4B47-86F8-3140ED51929F}"/>
              </a:ext>
            </a:extLst>
          </p:cNvPr>
          <p:cNvSpPr/>
          <p:nvPr/>
        </p:nvSpPr>
        <p:spPr>
          <a:xfrm>
            <a:off x="3638745" y="4232635"/>
            <a:ext cx="5448693" cy="73529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92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“=“ </a:t>
            </a:r>
            <a:r>
              <a:rPr kumimoji="1" lang="zh-TW" altLang="en-US" dirty="0"/>
              <a:t>表示</a:t>
            </a:r>
            <a:r>
              <a:rPr kumimoji="1" lang="en-US" altLang="zh-TW" dirty="0"/>
              <a:t>write only</a:t>
            </a:r>
            <a:r>
              <a:rPr kumimoji="1" lang="zh-TW" altLang="en-US" dirty="0"/>
              <a:t>，</a:t>
            </a:r>
            <a:r>
              <a:rPr kumimoji="1" lang="en-US" altLang="zh-TW" dirty="0"/>
              <a:t>g</a:t>
            </a:r>
            <a:r>
              <a:rPr kumimoji="1" lang="zh-TW" altLang="en-US" dirty="0"/>
              <a:t>代表由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幫我挑選一個普通暫存器（例如：</a:t>
            </a:r>
            <a:r>
              <a:rPr kumimoji="1" lang="en-US" altLang="zh-TW" dirty="0"/>
              <a:t>R0~R31</a:t>
            </a:r>
            <a:r>
              <a:rPr kumimoji="1"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3953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E01FF3E-6452-5D49-BD4E-26407627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asm.1.c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80414C-F632-0B41-8528-E1AB4E8EB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138"/>
            <a:ext cx="11353800" cy="622588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8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a=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b=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20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c=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30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d=</a:t>
            </a:r>
            <a:r>
              <a:rPr lang="en" altLang="zh-TW" sz="1800" dirty="0">
                <a:solidFill>
                  <a:srgbClr val="1C00CF"/>
                </a:solidFill>
                <a:latin typeface="Menlo" panose="020B0609030804020204" pitchFamily="49" charset="0"/>
              </a:rPr>
              <a:t>40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sz="1800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b="1" dirty="0">
                <a:solidFill>
                  <a:srgbClr val="9B2393"/>
                </a:solidFill>
                <a:latin typeface="Menlo" panose="020B0609030804020204" pitchFamily="49" charset="0"/>
              </a:rPr>
              <a:t>volatile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endParaRPr lang="en" altLang="zh-TW" sz="1800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movl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$100,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 = 100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movl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$200,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 = 200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addl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,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 +=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rbx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movl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 %%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, %0\n"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 b = 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rax</a:t>
            </a:r>
            <a:endParaRPr lang="en" altLang="zh-TW" sz="18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: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"=g"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(b)        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//output, b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的代號是</a:t>
            </a:r>
            <a:r>
              <a:rPr lang="en-US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"%0"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g"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(a),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"g"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(d)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//input, a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代號是</a:t>
            </a:r>
            <a:r>
              <a:rPr lang="en-US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"%1",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da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代號是</a:t>
            </a:r>
            <a:r>
              <a:rPr lang="en-US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"%2"</a:t>
            </a:r>
            <a:endParaRPr lang="zh-TW" altLang="en-US" sz="18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ebx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C41A16"/>
                </a:solidFill>
                <a:latin typeface="Menlo" panose="020B0609030804020204" pitchFamily="49" charset="0"/>
              </a:rPr>
              <a:t>eax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" altLang="zh-TW" sz="18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搞髒掉的暫存器，</a:t>
            </a:r>
            <a:r>
              <a:rPr lang="en" altLang="zh-TW" sz="1800" i="1" dirty="0" err="1">
                <a:solidFill>
                  <a:srgbClr val="536579"/>
                </a:solidFill>
                <a:latin typeface="Menlo" panose="020B0609030804020204" pitchFamily="49" charset="0"/>
              </a:rPr>
              <a:t>gcc</a:t>
            </a:r>
            <a:r>
              <a:rPr lang="zh-TW" altLang="en-US" sz="1800" i="1" dirty="0">
                <a:solidFill>
                  <a:srgbClr val="536579"/>
                </a:solidFill>
                <a:latin typeface="Menlo" panose="020B0609030804020204" pitchFamily="49" charset="0"/>
              </a:rPr>
              <a:t>會幫我們還原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>
                <a:solidFill>
                  <a:srgbClr val="C41A16"/>
                </a:solidFill>
                <a:latin typeface="Menlo" panose="020B0609030804020204" pitchFamily="49" charset="0"/>
              </a:rPr>
              <a:t>"a=%d, b=%d, c=%d d=%d\n"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a, b, c, d);</a:t>
            </a:r>
          </a:p>
          <a:p>
            <a:pPr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向左箭號圖說文字 1">
            <a:extLst>
              <a:ext uri="{FF2B5EF4-FFF2-40B4-BE49-F238E27FC236}">
                <a16:creationId xmlns:a16="http://schemas.microsoft.com/office/drawing/2014/main" id="{931C9F15-346D-4B47-86F8-3140ED51929F}"/>
              </a:ext>
            </a:extLst>
          </p:cNvPr>
          <p:cNvSpPr/>
          <p:nvPr/>
        </p:nvSpPr>
        <p:spPr>
          <a:xfrm>
            <a:off x="4204353" y="4901938"/>
            <a:ext cx="7343482" cy="73529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0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提示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我們改變了</a:t>
            </a:r>
            <a:r>
              <a:rPr kumimoji="1" lang="en-US" altLang="zh-TW" dirty="0" err="1"/>
              <a:t>ebx</a:t>
            </a:r>
            <a:r>
              <a:rPr kumimoji="1" lang="zh-TW" altLang="en-US" dirty="0"/>
              <a:t>和</a:t>
            </a:r>
            <a:r>
              <a:rPr kumimoji="1" lang="en-US" altLang="zh-TW" dirty="0" err="1"/>
              <a:t>eax</a:t>
            </a:r>
            <a:r>
              <a:rPr kumimoji="1" lang="zh-TW" altLang="en-US" dirty="0"/>
              <a:t>的值，如果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需要這二個暫存器的舊值，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要自己想辦法保存並還原</a:t>
            </a:r>
          </a:p>
        </p:txBody>
      </p:sp>
    </p:spTree>
    <p:extLst>
      <p:ext uri="{BB962C8B-B14F-4D97-AF65-F5344CB8AC3E}">
        <p14:creationId xmlns:p14="http://schemas.microsoft.com/office/powerpoint/2010/main" val="203612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25557-BA56-C442-AA8C-CBE84190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暫存器長度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72CA70-2BE6-FA4D-A0D0-476AEFB7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5"/>
            <a:ext cx="3733800" cy="5232492"/>
          </a:xfrm>
        </p:spPr>
        <p:txBody>
          <a:bodyPr/>
          <a:lstStyle/>
          <a:p>
            <a:r>
              <a:rPr kumimoji="1" lang="zh-TW" altLang="en-US" dirty="0"/>
              <a:t>注意：同一個暫存器會因為名字不同而存取該暫存器的範圍不同</a:t>
            </a:r>
            <a:endParaRPr kumimoji="1" lang="en-US" altLang="zh-TW" dirty="0"/>
          </a:p>
          <a:p>
            <a:r>
              <a:rPr kumimoji="1" lang="zh-TW" altLang="en-US" dirty="0"/>
              <a:t>例如：實際上</a:t>
            </a:r>
            <a:r>
              <a:rPr kumimoji="1" lang="en-US" altLang="zh-TW" dirty="0"/>
              <a:t>RAX</a:t>
            </a:r>
            <a:r>
              <a:rPr kumimoji="1" lang="zh-TW" altLang="en-US" dirty="0"/>
              <a:t>、</a:t>
            </a:r>
            <a:r>
              <a:rPr kumimoji="1" lang="en-US" altLang="zh-TW" dirty="0"/>
              <a:t>EAX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AX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AH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AL</a:t>
            </a:r>
            <a:r>
              <a:rPr kumimoji="1" lang="zh-TW" altLang="en-US" dirty="0"/>
              <a:t>都是同一個暫存器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46B472-D5A4-684F-8ED4-4617D965C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21" y="2406976"/>
            <a:ext cx="6561488" cy="35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6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CFA339E-BC4F-604D-9872-2D029AD0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輸出結果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4794CAA-8D7F-BD45-9BAC-39A321C60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ubuntu@oslab</a:t>
            </a:r>
            <a:r>
              <a:rPr kumimoji="1" lang="en" altLang="zh-TW" dirty="0"/>
              <a:t>:~/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-lab/</a:t>
            </a:r>
            <a:r>
              <a:rPr kumimoji="1" lang="en" altLang="zh-TW" dirty="0" err="1"/>
              <a:t>sharedFolder</a:t>
            </a:r>
            <a:r>
              <a:rPr kumimoji="1" lang="en" altLang="zh-TW" dirty="0"/>
              <a:t>$ ./asm.1</a:t>
            </a:r>
          </a:p>
          <a:p>
            <a:r>
              <a:rPr kumimoji="1" lang="en" altLang="zh-TW" dirty="0"/>
              <a:t>a=10, b=300, c=30 d=40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102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F79B8-1F65-B044-AF82-AF1E1169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上課實驗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A15A35-6A12-9743-AF84-F2797488C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5"/>
            <a:ext cx="10515600" cy="52324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如果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zh-TW" altLang="en-US" dirty="0"/>
              <a:t>後面沒有加上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volatile </a:t>
            </a:r>
            <a:r>
              <a:rPr lang="zh-TW" altLang="en-US" dirty="0"/>
              <a:t>。那麼這段組合語言可能會被</a:t>
            </a:r>
            <a:r>
              <a:rPr lang="en-US" altLang="zh-TW" dirty="0" err="1"/>
              <a:t>gcc</a:t>
            </a:r>
            <a:r>
              <a:rPr lang="zh-TW" altLang="en-US" dirty="0"/>
              <a:t>優化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一般來說，我們使用組合語言寫程式，就代表要直接對</a:t>
            </a:r>
            <a:r>
              <a:rPr lang="en-US" altLang="zh-TW" dirty="0"/>
              <a:t>CPU</a:t>
            </a:r>
            <a:r>
              <a:rPr lang="zh-TW" altLang="en-US" dirty="0"/>
              <a:t>或硬體做操作，甚至連指令的前後順序也不能對調（在</a:t>
            </a:r>
            <a:r>
              <a:rPr lang="en-US" altLang="zh-TW" dirty="0"/>
              <a:t>『</a:t>
            </a:r>
            <a:r>
              <a:rPr lang="zh-TW" altLang="en-US" dirty="0"/>
              <a:t>同步</a:t>
            </a:r>
            <a:r>
              <a:rPr lang="en-US" altLang="zh-TW" dirty="0"/>
              <a:t>』</a:t>
            </a:r>
            <a:r>
              <a:rPr lang="zh-TW" altLang="en-US" dirty="0"/>
              <a:t>章節會說明）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例如：</a:t>
            </a:r>
            <a:r>
              <a:rPr lang="en-US" altLang="zh-TW" dirty="0"/>
              <a:t>『flag=1; turn=0;』</a:t>
            </a:r>
            <a:r>
              <a:rPr lang="zh-TW" altLang="en-US" dirty="0"/>
              <a:t>和</a:t>
            </a:r>
            <a:r>
              <a:rPr lang="en-US" altLang="zh-TW" dirty="0"/>
              <a:t>『turn=0; flag=1;』</a:t>
            </a:r>
            <a:r>
              <a:rPr lang="zh-TW" altLang="en-US" dirty="0"/>
              <a:t>雖然程式碼的執行順序不一樣，但對</a:t>
            </a:r>
            <a:r>
              <a:rPr lang="en-US" altLang="zh-TW" dirty="0" err="1"/>
              <a:t>gcc</a:t>
            </a:r>
            <a:r>
              <a:rPr lang="zh-TW" altLang="en-US" dirty="0"/>
              <a:t>而言是一樣的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gcc</a:t>
            </a:r>
            <a:r>
              <a:rPr lang="zh-TW" altLang="en-US" dirty="0"/>
              <a:t>只保證</a:t>
            </a:r>
            <a:r>
              <a:rPr lang="en-US" altLang="zh-TW" dirty="0"/>
              <a:t>『</a:t>
            </a:r>
            <a:r>
              <a:rPr lang="zh-TW" altLang="en-US" dirty="0">
                <a:solidFill>
                  <a:srgbClr val="FF0000"/>
                </a:solidFill>
              </a:rPr>
              <a:t>執行結果如這個程式單獨執行的結果</a:t>
            </a:r>
            <a:r>
              <a:rPr lang="en-US" altLang="zh-TW" dirty="0"/>
              <a:t>』</a:t>
            </a:r>
            <a:r>
              <a:rPr lang="zh-TW" altLang="en-US" dirty="0"/>
              <a:t>在不違反前述條件下，</a:t>
            </a:r>
            <a:r>
              <a:rPr lang="en-US" altLang="zh-TW" dirty="0" err="1"/>
              <a:t>gcc</a:t>
            </a:r>
            <a:r>
              <a:rPr lang="zh-TW" altLang="en-US" dirty="0"/>
              <a:t>會做「</a:t>
            </a:r>
            <a:r>
              <a:rPr lang="zh-TW" altLang="en-US" dirty="0">
                <a:solidFill>
                  <a:srgbClr val="FF0000"/>
                </a:solidFill>
              </a:rPr>
              <a:t>指令排程</a:t>
            </a:r>
            <a:r>
              <a:rPr lang="zh-TW" altLang="en-US" dirty="0"/>
              <a:t>」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2549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F79B8-1F65-B044-AF82-AF1E1169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上課實驗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A15A35-6A12-9743-AF84-F2797488C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5"/>
            <a:ext cx="10515600" cy="52324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請設計一個實驗測試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『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volatile』</a:t>
            </a:r>
            <a:r>
              <a:rPr lang="zh-TW" altLang="en-US" dirty="0"/>
              <a:t>和</a:t>
            </a:r>
            <a:r>
              <a:rPr lang="en-US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『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 』</a:t>
            </a:r>
            <a:r>
              <a:rPr lang="zh-TW" altLang="en-US" dirty="0"/>
              <a:t>的差別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首先應該要打開</a:t>
            </a:r>
            <a:r>
              <a:rPr lang="en-US" altLang="zh-TW" dirty="0" err="1"/>
              <a:t>gcc</a:t>
            </a:r>
            <a:r>
              <a:rPr lang="zh-TW" altLang="en-US" dirty="0"/>
              <a:t>的優化參數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故意寫出可以被優化的程式碼</a:t>
            </a:r>
          </a:p>
        </p:txBody>
      </p:sp>
    </p:spTree>
    <p:extLst>
      <p:ext uri="{BB962C8B-B14F-4D97-AF65-F5344CB8AC3E}">
        <p14:creationId xmlns:p14="http://schemas.microsoft.com/office/powerpoint/2010/main" val="216062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840B3-4C83-E947-AAE9-525541FF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上課實驗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60576C-6D74-F64A-B6C8-2A4FA30B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5"/>
            <a:ext cx="10515600" cy="52324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或</a:t>
            </a:r>
            <a:r>
              <a:rPr kumimoji="1" lang="en-US" altLang="zh-TW" dirty="0"/>
              <a:t>Windows</a:t>
            </a:r>
            <a:r>
              <a:rPr kumimoji="1" lang="zh-TW" altLang="en-US" dirty="0"/>
              <a:t>中，都使用「某個暫存器」作為回傳值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GNU/Linux</a:t>
            </a:r>
            <a:r>
              <a:rPr kumimoji="1" lang="zh-TW" altLang="en-US" dirty="0"/>
              <a:t>使用</a:t>
            </a:r>
            <a:r>
              <a:rPr kumimoji="1" lang="en-US" altLang="zh-TW" dirty="0"/>
              <a:t>RAX</a:t>
            </a:r>
            <a:r>
              <a:rPr kumimoji="1" lang="zh-TW" altLang="en-US" dirty="0"/>
              <a:t>暫存器，無論是</a:t>
            </a:r>
            <a:r>
              <a:rPr kumimoji="1" lang="en-US" altLang="zh-TW" dirty="0"/>
              <a:t>function</a:t>
            </a:r>
            <a:r>
              <a:rPr kumimoji="1" lang="zh-TW" altLang="en-US" dirty="0"/>
              <a:t>、</a:t>
            </a:r>
            <a:r>
              <a:rPr kumimoji="1" lang="en-US" altLang="zh-TW" dirty="0"/>
              <a:t>system call</a:t>
            </a:r>
            <a:r>
              <a:rPr kumimoji="1" lang="zh-TW" altLang="en-US" dirty="0"/>
              <a:t>等等，只要是回傳值就放在</a:t>
            </a:r>
            <a:r>
              <a:rPr kumimoji="1" lang="en-US" altLang="zh-TW" dirty="0"/>
              <a:t>RAX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>
                <a:solidFill>
                  <a:srgbClr val="FF0000"/>
                </a:solidFill>
              </a:rPr>
              <a:t>請利用組合語言，讓你的應用程式結束時回傳值是「</a:t>
            </a:r>
            <a:r>
              <a:rPr kumimoji="1" lang="en-US" altLang="zh-TW" dirty="0">
                <a:solidFill>
                  <a:srgbClr val="FF0000"/>
                </a:solidFill>
              </a:rPr>
              <a:t>18</a:t>
            </a:r>
            <a:r>
              <a:rPr kumimoji="1" lang="zh-TW" altLang="en-US" dirty="0">
                <a:solidFill>
                  <a:srgbClr val="FF0000"/>
                </a:solidFill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060968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954C7-6C66-374B-88E5-587F237E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caller-callee convention</a:t>
            </a:r>
            <a:br>
              <a:rPr kumimoji="1" lang="en-US" altLang="zh-TW" dirty="0"/>
            </a:br>
            <a:r>
              <a:rPr kumimoji="1" lang="zh-TW" altLang="en-US" dirty="0"/>
              <a:t>（素養）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E3D98E-E408-4B49-B133-080395C5D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834" y="1475535"/>
            <a:ext cx="6105965" cy="52324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Caller-save</a:t>
            </a:r>
            <a:r>
              <a:rPr kumimoji="1" lang="zh-TW" altLang="en-US" dirty="0"/>
              <a:t>：呼叫者負責儲存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如果呼叫者等一下需要用到原本的值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Callee-save</a:t>
            </a:r>
            <a:r>
              <a:rPr kumimoji="1" lang="zh-TW" altLang="en-US" dirty="0"/>
              <a:t>：被呼叫者負責儲存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如果被呼叫者改變了這個值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527FD2-EDA1-3741-9BEA-C33A826F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8" y="149972"/>
            <a:ext cx="5134987" cy="67080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35327E7-BBCB-A949-BFE3-2D736089E493}"/>
              </a:ext>
            </a:extLst>
          </p:cNvPr>
          <p:cNvSpPr/>
          <p:nvPr/>
        </p:nvSpPr>
        <p:spPr>
          <a:xfrm>
            <a:off x="6096000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https://stackoverflow.com/questions/18024672/what-registers-are-preserved-through-a-linux-x86-64-function-call</a:t>
            </a:r>
          </a:p>
        </p:txBody>
      </p:sp>
    </p:spTree>
    <p:extLst>
      <p:ext uri="{BB962C8B-B14F-4D97-AF65-F5344CB8AC3E}">
        <p14:creationId xmlns:p14="http://schemas.microsoft.com/office/powerpoint/2010/main" val="123746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954C7-6C66-374B-88E5-587F237E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呼叫堆疊</a:t>
            </a:r>
            <a:br>
              <a:rPr kumimoji="1" lang="en-US" altLang="zh-TW" dirty="0"/>
            </a:br>
            <a:r>
              <a:rPr kumimoji="1" lang="zh-TW" altLang="en-US" dirty="0"/>
              <a:t>（素養）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E3D98E-E408-4B49-B133-080395C5D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834" y="1475535"/>
            <a:ext cx="6105965" cy="48303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基於</a:t>
            </a:r>
            <a:r>
              <a:rPr kumimoji="1" lang="en-US" altLang="zh-TW" dirty="0"/>
              <a:t>caller-callee </a:t>
            </a:r>
            <a:r>
              <a:rPr kumimoji="1" lang="en-US" altLang="zh-TW" dirty="0" err="1"/>
              <a:t>convertion</a:t>
            </a:r>
            <a:r>
              <a:rPr kumimoji="1" lang="zh-TW" altLang="en-US" dirty="0"/>
              <a:t>就可以產生左方的堆疊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編譯器為了速度可能會有額外的</a:t>
            </a:r>
            <a:r>
              <a:rPr kumimoji="1" lang="en-US" altLang="zh-TW" dirty="0"/>
              <a:t>padding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為了實現</a:t>
            </a:r>
            <a:r>
              <a:rPr kumimoji="1" lang="en-US" altLang="zh-TW" dirty="0" err="1"/>
              <a:t>alloca</a:t>
            </a:r>
            <a:r>
              <a:rPr kumimoji="1" lang="zh-TW" altLang="en-US" dirty="0"/>
              <a:t>，堆疊上可能有額外空間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注意：</a:t>
            </a:r>
            <a:r>
              <a:rPr kumimoji="1" lang="zh-TW" altLang="en-US" dirty="0">
                <a:solidFill>
                  <a:srgbClr val="FF0000"/>
                </a:solidFill>
              </a:rPr>
              <a:t>左圖是</a:t>
            </a:r>
            <a:r>
              <a:rPr kumimoji="1" lang="en-US" altLang="zh-TW" dirty="0">
                <a:solidFill>
                  <a:srgbClr val="FF0000"/>
                </a:solidFill>
              </a:rPr>
              <a:t>Windows</a:t>
            </a:r>
            <a:r>
              <a:rPr kumimoji="1" lang="zh-TW" altLang="en-US" dirty="0">
                <a:solidFill>
                  <a:srgbClr val="FF0000"/>
                </a:solidFill>
              </a:rPr>
              <a:t>的，但</a:t>
            </a:r>
            <a:r>
              <a:rPr kumimoji="1" lang="en-US" altLang="zh-TW" dirty="0">
                <a:solidFill>
                  <a:srgbClr val="FF0000"/>
                </a:solidFill>
              </a:rPr>
              <a:t>Linux</a:t>
            </a:r>
            <a:r>
              <a:rPr kumimoji="1" lang="zh-TW" altLang="en-US" dirty="0">
                <a:solidFill>
                  <a:srgbClr val="FF0000"/>
                </a:solidFill>
              </a:rPr>
              <a:t>也差不多是這樣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D87CF5-9A20-4345-A7ED-25F4C114410F}"/>
              </a:ext>
            </a:extLst>
          </p:cNvPr>
          <p:cNvSpPr/>
          <p:nvPr/>
        </p:nvSpPr>
        <p:spPr>
          <a:xfrm>
            <a:off x="501770" y="6488668"/>
            <a:ext cx="11188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https://www.gamasutra.com/view/news/178446/Indepth_Windows_x64_ABI_Stack_frames.php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498985-5DA1-6049-B794-EBF97F51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030"/>
            <a:ext cx="4942936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9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51E44-D39F-9648-A009-8D24BC84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圖片來源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7FE765-F469-EC4A-BD77-A66E65BBD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新垣結衣</a:t>
            </a:r>
            <a:endParaRPr kumimoji="1" lang="en" altLang="zh-TW" dirty="0"/>
          </a:p>
          <a:p>
            <a:pPr lvl="1">
              <a:lnSpc>
                <a:spcPct val="150000"/>
              </a:lnSpc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makey.asia</a:t>
            </a:r>
            <a:r>
              <a:rPr kumimoji="1" lang="en" altLang="zh-TW" dirty="0"/>
              <a:t>/</a:t>
            </a:r>
            <a:r>
              <a:rPr kumimoji="1" lang="en" altLang="zh-TW" dirty="0" err="1"/>
              <a:t>column.php?id</a:t>
            </a:r>
            <a:r>
              <a:rPr kumimoji="1" lang="en" altLang="zh-TW" dirty="0"/>
              <a:t>=532</a:t>
            </a:r>
          </a:p>
          <a:p>
            <a:pPr lvl="1">
              <a:lnSpc>
                <a:spcPct val="150000"/>
              </a:lnSpc>
            </a:pPr>
            <a:r>
              <a:rPr kumimoji="1" lang="en" altLang="zh-TW" dirty="0"/>
              <a:t>http://</a:t>
            </a:r>
            <a:r>
              <a:rPr kumimoji="1" lang="en" altLang="zh-TW" dirty="0" err="1"/>
              <a:t>pic.haibao.com</a:t>
            </a:r>
            <a:r>
              <a:rPr kumimoji="1" lang="en" altLang="zh-TW" dirty="0"/>
              <a:t>/image/14284778.html?kw=%E6%96%B0%E5%9E%A3%E7%BB%93%E8%A1%A3</a:t>
            </a:r>
          </a:p>
          <a:p>
            <a:pPr lvl="1">
              <a:lnSpc>
                <a:spcPct val="150000"/>
              </a:lnSpc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huaban.com</a:t>
            </a:r>
            <a:r>
              <a:rPr kumimoji="1" lang="en" altLang="zh-TW" dirty="0"/>
              <a:t>/pins/835412722/</a:t>
            </a:r>
          </a:p>
        </p:txBody>
      </p:sp>
    </p:spTree>
    <p:extLst>
      <p:ext uri="{BB962C8B-B14F-4D97-AF65-F5344CB8AC3E}">
        <p14:creationId xmlns:p14="http://schemas.microsoft.com/office/powerpoint/2010/main" val="194450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6C91F1-D884-6143-9F41-6BF92F4D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第二個範例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B2E6375-F2D2-804B-BC86-BFED7FD22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注意事項：當資料的「型別」不一樣時，必須使用不同的組合語言</a:t>
            </a:r>
            <a:endParaRPr lang="en-US" altLang="zh-TW" dirty="0"/>
          </a:p>
          <a:p>
            <a:r>
              <a:rPr lang="zh-TW" altLang="en-US" dirty="0"/>
              <a:t>與Ｃ語言不同的是：資料的型別是「編碼在組合語言中」</a:t>
            </a:r>
            <a:endParaRPr lang="en-US" altLang="zh-TW" dirty="0"/>
          </a:p>
          <a:p>
            <a:pPr lvl="1"/>
            <a:r>
              <a:rPr lang="zh-TW" altLang="en-US" dirty="0"/>
              <a:t>Ｃ會自動依照型別產生正確的組合語言</a:t>
            </a:r>
          </a:p>
        </p:txBody>
      </p:sp>
    </p:spTree>
    <p:extLst>
      <p:ext uri="{BB962C8B-B14F-4D97-AF65-F5344CB8AC3E}">
        <p14:creationId xmlns:p14="http://schemas.microsoft.com/office/powerpoint/2010/main" val="200430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4C6E134-BB6D-D941-AB59-26535FDA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asm.2.c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28C62F5-9509-1E4B-8106-13D91015D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Menlo" panose="020B0609030804020204" pitchFamily="49" charset="0"/>
              </a:rPr>
              <a:t>long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Menlo" panose="020B0609030804020204" pitchFamily="49" charset="0"/>
              </a:rPr>
              <a:t>long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20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Menlo" panose="020B0609030804020204" pitchFamily="49" charset="0"/>
              </a:rPr>
              <a:t>long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c=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30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Menlo" panose="020B0609030804020204" pitchFamily="49" charset="0"/>
              </a:rPr>
              <a:t>long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d=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40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volatile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endParaRPr lang="en" altLang="zh-TW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"mov $100,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"mov $200,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rbx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"add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rbx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,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"mov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, %0\n"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: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"=m"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(b)   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//output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: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"g"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(a),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"g"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(d)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//input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: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rbx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i="1" dirty="0">
                <a:solidFill>
                  <a:srgbClr val="536579"/>
                </a:solidFill>
                <a:latin typeface="Menlo" panose="020B0609030804020204" pitchFamily="49" charset="0"/>
              </a:rPr>
              <a:t>搞爛掉的暫存器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"a=%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, b=%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, c=%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 d=%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a, b, c, d);</a:t>
            </a:r>
            <a:endParaRPr lang="en" altLang="zh-TW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5007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37638-99FC-334B-97EB-EB2839E6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輸出結果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81019B6-67BA-B24C-ACE6-70C106DF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ubuntu@oslab</a:t>
            </a:r>
            <a:r>
              <a:rPr kumimoji="1" lang="en" altLang="zh-TW" dirty="0"/>
              <a:t>:~/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-lab/</a:t>
            </a:r>
            <a:r>
              <a:rPr kumimoji="1" lang="en" altLang="zh-TW" dirty="0" err="1"/>
              <a:t>sharedFolder</a:t>
            </a:r>
            <a:r>
              <a:rPr kumimoji="1" lang="en" altLang="zh-TW" dirty="0"/>
              <a:t>$ ./asm.2</a:t>
            </a:r>
          </a:p>
          <a:p>
            <a:r>
              <a:rPr kumimoji="1" lang="en" altLang="zh-TW" dirty="0"/>
              <a:t>a=10, b=300, c=30 d=40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0463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45382D-7E7B-BC4C-AE40-0B768A05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上課練習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5960637-AC7E-0F48-9A28-30D9767E0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5"/>
            <a:ext cx="4899212" cy="5232492"/>
          </a:xfrm>
        </p:spPr>
        <p:txBody>
          <a:bodyPr/>
          <a:lstStyle/>
          <a:p>
            <a:r>
              <a:rPr lang="zh-TW" altLang="en-US" dirty="0"/>
              <a:t>試試看，可不可以把</a:t>
            </a:r>
            <a:r>
              <a:rPr lang="en-US" altLang="zh-TW" dirty="0"/>
              <a:t>mov</a:t>
            </a:r>
            <a:r>
              <a:rPr lang="zh-TW" altLang="en-US" dirty="0"/>
              <a:t>換成</a:t>
            </a:r>
            <a:r>
              <a:rPr lang="en-US" altLang="zh-TW" dirty="0" err="1"/>
              <a:t>movl</a:t>
            </a:r>
            <a:r>
              <a:rPr lang="zh-TW" altLang="en-US" dirty="0"/>
              <a:t>？</a:t>
            </a:r>
            <a:endParaRPr lang="en-US" altLang="zh-TW" dirty="0"/>
          </a:p>
          <a:p>
            <a:r>
              <a:rPr lang="zh-TW" altLang="en-US" dirty="0"/>
              <a:t>試試看，可不可以把左邊程式碼中</a:t>
            </a:r>
            <a:r>
              <a:rPr lang="en-US" altLang="zh-TW" dirty="0"/>
              <a:t>『</a:t>
            </a:r>
            <a:r>
              <a:rPr lang="zh-TW" altLang="en-US" strike="sngStrike" dirty="0"/>
              <a:t>刪掉的部分</a:t>
            </a:r>
            <a:r>
              <a:rPr lang="en-US" altLang="zh-TW" dirty="0"/>
              <a:t>』</a:t>
            </a:r>
            <a:r>
              <a:rPr lang="zh-TW" altLang="en-US" dirty="0"/>
              <a:t>，拿掉可否跑？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BB6029-8A95-674D-B711-5348D2BC5FD8}"/>
              </a:ext>
            </a:extLst>
          </p:cNvPr>
          <p:cNvSpPr/>
          <p:nvPr/>
        </p:nvSpPr>
        <p:spPr>
          <a:xfrm>
            <a:off x="5880847" y="220181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volatile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endParaRPr lang="en" altLang="zh-TW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"mov $100,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"mov $200,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rbx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"add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rbx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,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"mov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, %0\n"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: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"=m"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(b)   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//output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: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"g"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(a),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"g"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(d)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//input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: </a:t>
            </a:r>
            <a:r>
              <a:rPr lang="en" altLang="zh-TW" b="1" strike="sngStrike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b="1" strike="sngStrike" dirty="0" err="1">
                <a:solidFill>
                  <a:srgbClr val="C41A16"/>
                </a:solidFill>
                <a:latin typeface="Menlo" panose="020B0609030804020204" pitchFamily="49" charset="0"/>
              </a:rPr>
              <a:t>rbx</a:t>
            </a:r>
            <a:r>
              <a:rPr lang="en" altLang="zh-TW" b="1" strike="sngStrike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b="1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strike="sngStrike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b="1" strike="sngStrike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b="1" strike="sngStrike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b="1" strike="sngStrike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i="1" strike="sngStrike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b="1" i="1" strike="sngStrike" dirty="0">
                <a:solidFill>
                  <a:srgbClr val="536579"/>
                </a:solidFill>
                <a:latin typeface="Menlo" panose="020B0609030804020204" pitchFamily="49" charset="0"/>
              </a:rPr>
              <a:t>搞爛掉的暫存器</a:t>
            </a:r>
            <a:endParaRPr lang="zh-TW" altLang="en-US" b="1" strike="sngStrike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77822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246D15C-78F5-7848-871C-5B211118A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歐，</a:t>
            </a:r>
            <a:br>
              <a:rPr lang="en-US" altLang="zh-TW" dirty="0"/>
            </a:br>
            <a:r>
              <a:rPr lang="zh-TW" altLang="en-US" dirty="0"/>
              <a:t>要小心</a:t>
            </a:r>
          </a:p>
        </p:txBody>
      </p:sp>
    </p:spTree>
    <p:extLst>
      <p:ext uri="{BB962C8B-B14F-4D97-AF65-F5344CB8AC3E}">
        <p14:creationId xmlns:p14="http://schemas.microsoft.com/office/powerpoint/2010/main" val="1280113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4C6E134-BB6D-D941-AB59-26535FDA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asm.3.c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28C62F5-9509-1E4B-8106-13D91015D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b=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20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c=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90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d=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100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"a=%d, b=%d, c=%d, d=%d\n"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a, b, c, d);</a:t>
            </a:r>
            <a:endParaRPr lang="en" altLang="zh-TW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__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volatile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endParaRPr lang="en" altLang="zh-TW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"mov %1,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  </a:t>
            </a:r>
            <a:r>
              <a:rPr lang="en" altLang="zh-TW" i="1" dirty="0" err="1">
                <a:solidFill>
                  <a:srgbClr val="536579"/>
                </a:solidFill>
                <a:latin typeface="Menlo" panose="020B0609030804020204" pitchFamily="49" charset="0"/>
              </a:rPr>
              <a:t>rax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 = a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"mov %2,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rbx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  </a:t>
            </a:r>
            <a:r>
              <a:rPr lang="en" altLang="zh-TW" i="1" dirty="0" err="1">
                <a:solidFill>
                  <a:srgbClr val="536579"/>
                </a:solidFill>
                <a:latin typeface="Menlo" panose="020B0609030804020204" pitchFamily="49" charset="0"/>
              </a:rPr>
              <a:t>rbx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 = b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"add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rbx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,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 </a:t>
            </a:r>
            <a:r>
              <a:rPr lang="en" altLang="zh-TW" i="1" dirty="0" err="1">
                <a:solidFill>
                  <a:srgbClr val="536579"/>
                </a:solidFill>
                <a:latin typeface="Menlo" panose="020B0609030804020204" pitchFamily="49" charset="0"/>
              </a:rPr>
              <a:t>rax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 += </a:t>
            </a:r>
            <a:r>
              <a:rPr lang="en" altLang="zh-TW" i="1" dirty="0" err="1">
                <a:solidFill>
                  <a:srgbClr val="536579"/>
                </a:solidFill>
                <a:latin typeface="Menlo" panose="020B0609030804020204" pitchFamily="49" charset="0"/>
              </a:rPr>
              <a:t>rbx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"mov %%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, %0\n"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 c = </a:t>
            </a:r>
            <a:r>
              <a:rPr lang="en" altLang="zh-TW" i="1" dirty="0" err="1">
                <a:solidFill>
                  <a:srgbClr val="536579"/>
                </a:solidFill>
                <a:latin typeface="Menlo" panose="020B0609030804020204" pitchFamily="49" charset="0"/>
              </a:rPr>
              <a:t>rax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: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"=m"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(c) 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//output, %0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: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"g"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(a),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"g"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(b)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//input, %1, %2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: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rbx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rax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zh-TW" altLang="en-US" i="1" dirty="0">
                <a:solidFill>
                  <a:srgbClr val="536579"/>
                </a:solidFill>
                <a:latin typeface="Menlo" panose="020B0609030804020204" pitchFamily="49" charset="0"/>
              </a:rPr>
              <a:t>搞爛掉的暫存器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"c = a + b\n"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"a=%d, b=%d, c=%d, d=%d\n"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a, b, c, d);</a:t>
            </a:r>
            <a:endParaRPr lang="en" altLang="zh-TW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310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37638-99FC-334B-97EB-EB2839E6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輸出結果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81019B6-67BA-B24C-ACE6-70C106DF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a=10, b=20, c=90, d=100</a:t>
            </a:r>
          </a:p>
          <a:p>
            <a:r>
              <a:rPr kumimoji="1" lang="en" altLang="zh-TW" dirty="0"/>
              <a:t>c = a + b</a:t>
            </a:r>
          </a:p>
          <a:p>
            <a:r>
              <a:rPr kumimoji="1" lang="en" altLang="zh-TW" dirty="0"/>
              <a:t>a=120, b=20, c=30, d=100</a:t>
            </a:r>
          </a:p>
          <a:p>
            <a:r>
              <a:rPr kumimoji="1" lang="zh-TW" altLang="en-US" sz="4000" dirty="0">
                <a:solidFill>
                  <a:srgbClr val="FFFC00"/>
                </a:solidFill>
              </a:rPr>
              <a:t>結果錯誤，請修正這一個錯誤</a:t>
            </a:r>
            <a:endParaRPr kumimoji="1" lang="en-US" altLang="zh-TW" sz="4000" dirty="0">
              <a:solidFill>
                <a:srgbClr val="FFFC00"/>
              </a:solidFill>
            </a:endParaRPr>
          </a:p>
          <a:p>
            <a:pPr lvl="1"/>
            <a:r>
              <a:rPr kumimoji="1" lang="zh-TW" altLang="en-US" sz="3600" dirty="0">
                <a:solidFill>
                  <a:srgbClr val="FFFC00"/>
                </a:solidFill>
              </a:rPr>
              <a:t>型別。。。</a:t>
            </a:r>
          </a:p>
        </p:txBody>
      </p:sp>
    </p:spTree>
    <p:extLst>
      <p:ext uri="{BB962C8B-B14F-4D97-AF65-F5344CB8AC3E}">
        <p14:creationId xmlns:p14="http://schemas.microsoft.com/office/powerpoint/2010/main" val="122387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C8E37E-B558-F747-94AA-2842042CB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讀取時間</a:t>
            </a:r>
          </a:p>
        </p:txBody>
      </p:sp>
    </p:spTree>
    <p:extLst>
      <p:ext uri="{BB962C8B-B14F-4D97-AF65-F5344CB8AC3E}">
        <p14:creationId xmlns:p14="http://schemas.microsoft.com/office/powerpoint/2010/main" val="404271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4C6E134-BB6D-D941-AB59-26535FDA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asm.4.c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28C62F5-9509-1E4B-8106-13D91015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512"/>
            <a:ext cx="11353800" cy="624251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20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unsigned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msr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" altLang="zh-TW" sz="2000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2000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volatile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(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rdtsc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\n\t"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" altLang="zh-TW" sz="2000" i="1" dirty="0">
                <a:solidFill>
                  <a:srgbClr val="536579"/>
                </a:solidFill>
                <a:latin typeface="Menlo" panose="020B0609030804020204" pitchFamily="49" charset="0"/>
              </a:rPr>
              <a:t>// Returns the time in EDX:EAX.</a:t>
            </a:r>
            <a:endParaRPr lang="en" altLang="zh-TW" sz="20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shl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 $32, %%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rdx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\n\t"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2000" i="1" dirty="0">
                <a:solidFill>
                  <a:srgbClr val="536579"/>
                </a:solidFill>
                <a:latin typeface="Menlo" panose="020B0609030804020204" pitchFamily="49" charset="0"/>
              </a:rPr>
              <a:t>// Shift the upper bits left.</a:t>
            </a:r>
            <a:endParaRPr lang="en" altLang="zh-TW" sz="20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"or %%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rdx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, %0"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" altLang="zh-TW" sz="2000" i="1" dirty="0">
                <a:solidFill>
                  <a:srgbClr val="536579"/>
                </a:solidFill>
                <a:latin typeface="Menlo" panose="020B0609030804020204" pitchFamily="49" charset="0"/>
              </a:rPr>
              <a:t>// 'Or' in the lower bits.</a:t>
            </a:r>
            <a:endParaRPr lang="en" altLang="zh-TW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: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"=a"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msr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            </a:t>
            </a:r>
            <a:r>
              <a:rPr lang="en" altLang="zh-TW" sz="2000" i="1" dirty="0">
                <a:solidFill>
                  <a:srgbClr val="536579"/>
                </a:solidFill>
                <a:latin typeface="Menlo" panose="020B0609030804020204" pitchFamily="49" charset="0"/>
              </a:rPr>
              <a:t>//</a:t>
            </a:r>
            <a:r>
              <a:rPr lang="en" altLang="zh-TW" sz="2000" i="1" dirty="0" err="1">
                <a:solidFill>
                  <a:srgbClr val="536579"/>
                </a:solidFill>
                <a:latin typeface="Menlo" panose="020B0609030804020204" pitchFamily="49" charset="0"/>
              </a:rPr>
              <a:t>msr</a:t>
            </a:r>
            <a:r>
              <a:rPr lang="zh-TW" altLang="en-US" sz="2000" i="1" dirty="0">
                <a:solidFill>
                  <a:srgbClr val="536579"/>
                </a:solidFill>
                <a:latin typeface="Menlo" panose="020B0609030804020204" pitchFamily="49" charset="0"/>
              </a:rPr>
              <a:t>會放在</a:t>
            </a:r>
            <a:r>
              <a:rPr lang="en" altLang="zh-TW" sz="2000" i="1" dirty="0" err="1">
                <a:solidFill>
                  <a:srgbClr val="536579"/>
                </a:solidFill>
                <a:latin typeface="Menlo" panose="020B0609030804020204" pitchFamily="49" charset="0"/>
              </a:rPr>
              <a:t>rax</a:t>
            </a:r>
            <a:r>
              <a:rPr lang="zh-TW" altLang="en-US" sz="2000" i="1" dirty="0">
                <a:solidFill>
                  <a:srgbClr val="536579"/>
                </a:solidFill>
                <a:latin typeface="Menlo" panose="020B0609030804020204" pitchFamily="49" charset="0"/>
              </a:rPr>
              <a:t>暫存器</a:t>
            </a:r>
            <a:endParaRPr lang="zh-TW" alt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: </a:t>
            </a:r>
            <a:r>
              <a:rPr lang="en-US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rdx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msr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: %lx\n"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msr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4289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37638-99FC-334B-97EB-EB2839E6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輸出結果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81019B6-67BA-B24C-ACE6-70C106DF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ubuntu@oslab</a:t>
            </a:r>
            <a:r>
              <a:rPr kumimoji="1" lang="en" altLang="zh-TW" dirty="0"/>
              <a:t>:~/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-lab/</a:t>
            </a:r>
            <a:r>
              <a:rPr kumimoji="1" lang="en" altLang="zh-TW" dirty="0" err="1"/>
              <a:t>sharedFolder</a:t>
            </a:r>
            <a:r>
              <a:rPr kumimoji="1" lang="en" altLang="zh-TW" dirty="0"/>
              <a:t>$ ./asm.4</a:t>
            </a:r>
          </a:p>
          <a:p>
            <a:r>
              <a:rPr kumimoji="1" lang="en" altLang="zh-TW" dirty="0" err="1"/>
              <a:t>msr</a:t>
            </a:r>
            <a:r>
              <a:rPr kumimoji="1" lang="en" altLang="zh-TW" dirty="0"/>
              <a:t>: 1798fd4d0135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585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5ECDA-0FA6-FA41-8B72-39C3715E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作業目標及負責助教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6D7B38-CA28-7A4F-8252-17BC8AB58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作業目標：</a:t>
            </a:r>
            <a:endParaRPr kumimoji="1" lang="en-US" altLang="zh-CN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我們可以將</a:t>
            </a:r>
            <a:r>
              <a:rPr kumimoji="1"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C</a:t>
            </a: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語言視為「高階的組合語言」，因此</a:t>
            </a:r>
            <a:r>
              <a:rPr kumimoji="1"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C</a:t>
            </a: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語言與編譯後的組合語言並不會相差太多</a:t>
            </a:r>
            <a:endParaRPr kumimoji="1" lang="en-US" altLang="zh-CN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Linux</a:t>
            </a: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幾乎都是用</a:t>
            </a:r>
            <a:r>
              <a:rPr kumimoji="1"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C</a:t>
            </a: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語言撰寫而成，但</a:t>
            </a:r>
            <a:r>
              <a:rPr kumimoji="1"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Linux</a:t>
            </a: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需要直接操作暫存器（</a:t>
            </a:r>
            <a:r>
              <a:rPr kumimoji="1"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registers</a:t>
            </a: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），這時候就需要一些組合語言的知識</a:t>
            </a:r>
            <a:endParaRPr kumimoji="1" lang="en-US" altLang="zh-CN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順便了解一下「除錯」（</a:t>
            </a:r>
            <a:r>
              <a:rPr kumimoji="1"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debugger</a:t>
            </a: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）到底是什麼</a:t>
            </a:r>
            <a:r>
              <a:rPr kumimoji="1" lang="zh-CN" altLang="en-US" strike="sngStrike" dirty="0">
                <a:solidFill>
                  <a:srgbClr val="FF0000"/>
                </a:solidFill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？？？</a:t>
            </a:r>
            <a:endParaRPr kumimoji="1" lang="en-US" altLang="zh-CN" strike="sngStrike" dirty="0">
              <a:solidFill>
                <a:srgbClr val="FF0000"/>
              </a:solidFill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負責助教：</a:t>
            </a:r>
            <a:endParaRPr kumimoji="1" lang="en-US" altLang="zh-TW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8325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A5588A-EAC3-CF42-9DCD-15DAEB8E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課堂作業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8C37CD5-62B5-EA40-9D37-BB3598424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5"/>
            <a:ext cx="10515600" cy="52324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目的：實際上</a:t>
            </a:r>
            <a:r>
              <a:rPr lang="en-US" altLang="zh-TW" dirty="0" err="1"/>
              <a:t>clock_gettime</a:t>
            </a:r>
            <a:r>
              <a:rPr lang="zh-TW" altLang="en-US" dirty="0"/>
              <a:t>內部呼叫了</a:t>
            </a:r>
            <a:r>
              <a:rPr lang="en-US" altLang="zh-TW" dirty="0"/>
              <a:t>RDTSCP</a:t>
            </a:r>
            <a:r>
              <a:rPr lang="zh-TW" altLang="en-US" dirty="0"/>
              <a:t>，因此其結果會差不多，但作業系統可能會做一些校正。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比較一下量出來的時間與</a:t>
            </a:r>
            <a:r>
              <a:rPr lang="en-US" altLang="zh-TW" dirty="0" err="1"/>
              <a:t>clock_gettime</a:t>
            </a:r>
            <a:r>
              <a:rPr lang="en-US" altLang="zh-TW" dirty="0"/>
              <a:t>()</a:t>
            </a:r>
            <a:r>
              <a:rPr lang="zh-TW" altLang="en-US" dirty="0"/>
              <a:t>（</a:t>
            </a:r>
            <a:r>
              <a:rPr lang="en-US" altLang="zh-TW" dirty="0"/>
              <a:t>POSIX</a:t>
            </a:r>
            <a:r>
              <a:rPr lang="zh-TW" altLang="en-US" dirty="0"/>
              <a:t>）是否有差異？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如果是計算「差值」是否會一樣？</a:t>
            </a:r>
          </a:p>
        </p:txBody>
      </p:sp>
    </p:spTree>
    <p:extLst>
      <p:ext uri="{BB962C8B-B14F-4D97-AF65-F5344CB8AC3E}">
        <p14:creationId xmlns:p14="http://schemas.microsoft.com/office/powerpoint/2010/main" val="2619253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D5FB2F-727E-1948-8A0D-C9DAC09D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回家。。。自己決定樣要不要做</a:t>
            </a:r>
            <a:br>
              <a:rPr lang="en-US" altLang="zh-TW" dirty="0"/>
            </a:br>
            <a:r>
              <a:rPr lang="zh-TW" altLang="en-US" dirty="0"/>
              <a:t>（素養）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0A84BB7-1F09-A849-8BDA-8D994F92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5"/>
            <a:ext cx="10515600" cy="5232492"/>
          </a:xfrm>
        </p:spPr>
        <p:txBody>
          <a:bodyPr/>
          <a:lstStyle/>
          <a:p>
            <a:r>
              <a:rPr lang="zh-TW" altLang="en-US" dirty="0"/>
              <a:t>練習看一下組合語言的文件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 err="1"/>
              <a:t>rdtsc</a:t>
            </a:r>
            <a:r>
              <a:rPr lang="zh-TW" altLang="en-US" dirty="0"/>
              <a:t>改成</a:t>
            </a:r>
            <a:r>
              <a:rPr lang="en-US" altLang="zh-TW" dirty="0" err="1"/>
              <a:t>rdtscp</a:t>
            </a:r>
            <a:r>
              <a:rPr lang="zh-TW" altLang="en-US" dirty="0"/>
              <a:t>會有什麼樣的不一樣？</a:t>
            </a:r>
            <a:endParaRPr lang="en-US" altLang="zh-TW" dirty="0"/>
          </a:p>
          <a:p>
            <a:r>
              <a:rPr lang="en-US" altLang="zh-TW" dirty="0"/>
              <a:t>cat /proc/</a:t>
            </a:r>
            <a:r>
              <a:rPr lang="en-US" altLang="zh-TW" dirty="0" err="1"/>
              <a:t>cpuinfo</a:t>
            </a:r>
            <a:r>
              <a:rPr lang="zh-TW" altLang="en-US" dirty="0"/>
              <a:t> </a:t>
            </a:r>
            <a:r>
              <a:rPr lang="en-US" altLang="zh-TW" dirty="0"/>
              <a:t>| grep </a:t>
            </a:r>
            <a:r>
              <a:rPr lang="en-US" altLang="zh-TW" dirty="0" err="1"/>
              <a:t>tsc</a:t>
            </a:r>
            <a:r>
              <a:rPr lang="zh-TW" altLang="en-US" dirty="0"/>
              <a:t>會出現相關的</a:t>
            </a:r>
            <a:r>
              <a:rPr lang="en-US" altLang="zh-TW" dirty="0"/>
              <a:t>『</a:t>
            </a:r>
            <a:r>
              <a:rPr lang="zh-TW" altLang="en-US" dirty="0"/>
              <a:t>ＣＰＵ技術</a:t>
            </a:r>
            <a:r>
              <a:rPr lang="en-US" altLang="zh-TW" dirty="0"/>
              <a:t> 』</a:t>
            </a:r>
          </a:p>
          <a:p>
            <a:pPr lvl="1"/>
            <a:r>
              <a:rPr lang="en-US" altLang="zh-TW" dirty="0" err="1"/>
              <a:t>tsc</a:t>
            </a:r>
            <a:r>
              <a:rPr lang="zh-TW" altLang="en-US" dirty="0"/>
              <a:t>、</a:t>
            </a:r>
            <a:r>
              <a:rPr lang="en-US" altLang="zh-TW" dirty="0" err="1"/>
              <a:t>rdtsc</a:t>
            </a:r>
            <a:r>
              <a:rPr lang="zh-TW" altLang="en-US" dirty="0"/>
              <a:t>、</a:t>
            </a:r>
            <a:r>
              <a:rPr lang="en" altLang="zh-TW" dirty="0" err="1"/>
              <a:t>rdtscp</a:t>
            </a:r>
            <a:r>
              <a:rPr lang="zh-TW" altLang="en-US" dirty="0"/>
              <a:t>、</a:t>
            </a:r>
            <a:r>
              <a:rPr lang="en" altLang="zh-TW" dirty="0" err="1"/>
              <a:t>constant_tsc</a:t>
            </a:r>
            <a:r>
              <a:rPr lang="zh-TW" altLang="en-US" dirty="0"/>
              <a:t>、</a:t>
            </a:r>
            <a:r>
              <a:rPr lang="en" altLang="zh-TW" dirty="0" err="1"/>
              <a:t>nonstop_tsc</a:t>
            </a:r>
            <a:r>
              <a:rPr lang="zh-TW" altLang="en-US" dirty="0"/>
              <a:t>、</a:t>
            </a:r>
            <a:r>
              <a:rPr lang="en" altLang="zh-TW" dirty="0" err="1"/>
              <a:t>tsc_deadline_timer</a:t>
            </a:r>
            <a:r>
              <a:rPr lang="zh-TW" altLang="en-US" dirty="0"/>
              <a:t>、</a:t>
            </a:r>
            <a:r>
              <a:rPr lang="en" altLang="zh-TW" dirty="0" err="1"/>
              <a:t>tsc_adjust</a:t>
            </a:r>
            <a:endParaRPr lang="en" altLang="zh-TW" dirty="0"/>
          </a:p>
          <a:p>
            <a:pPr lvl="1"/>
            <a:r>
              <a:rPr lang="zh-TW" altLang="en-US" dirty="0"/>
              <a:t>上述技術背後的涵義為何？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ARM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MIPS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RISC-V</a:t>
            </a:r>
            <a:r>
              <a:rPr lang="zh-TW" altLang="en-US" dirty="0">
                <a:solidFill>
                  <a:srgbClr val="FF0000"/>
                </a:solidFill>
              </a:rPr>
              <a:t>也有相類似的技術</a:t>
            </a:r>
            <a:endParaRPr lang="en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81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4C6E134-BB6D-D941-AB59-26535FDA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asm.5.c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28C62F5-9509-1E4B-8106-13D91015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512"/>
            <a:ext cx="11353800" cy="624251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20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unsigned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msr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" altLang="zh-TW" sz="2000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2000" b="1" dirty="0" err="1">
                <a:solidFill>
                  <a:srgbClr val="9B2393"/>
                </a:solidFill>
                <a:latin typeface="Menlo" panose="020B0609030804020204" pitchFamily="49" charset="0"/>
              </a:rPr>
              <a:t>asm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b="1" dirty="0">
                <a:solidFill>
                  <a:srgbClr val="9B2393"/>
                </a:solidFill>
                <a:latin typeface="Menlo" panose="020B0609030804020204" pitchFamily="49" charset="0"/>
              </a:rPr>
              <a:t>volatile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(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rdtsc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\n\t"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" altLang="zh-TW" sz="2000" i="1" dirty="0">
                <a:solidFill>
                  <a:srgbClr val="536579"/>
                </a:solidFill>
                <a:latin typeface="Menlo" panose="020B0609030804020204" pitchFamily="49" charset="0"/>
              </a:rPr>
              <a:t>// Returns the time in EDX:EAX.</a:t>
            </a:r>
            <a:endParaRPr lang="en" altLang="zh-TW" sz="20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shl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 $32, %%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rdx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\n\t"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2000" i="1" dirty="0">
                <a:solidFill>
                  <a:srgbClr val="536579"/>
                </a:solidFill>
                <a:latin typeface="Menlo" panose="020B0609030804020204" pitchFamily="49" charset="0"/>
              </a:rPr>
              <a:t>// Shift the upper bits left.</a:t>
            </a:r>
            <a:endParaRPr lang="en" altLang="zh-TW" sz="2000" dirty="0">
              <a:solidFill>
                <a:srgbClr val="536579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"or %%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rdx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, %0"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" altLang="zh-TW" sz="2000" i="1" dirty="0">
                <a:solidFill>
                  <a:srgbClr val="536579"/>
                </a:solidFill>
                <a:latin typeface="Menlo" panose="020B0609030804020204" pitchFamily="49" charset="0"/>
              </a:rPr>
              <a:t>// 'Or' in the lower bits.</a:t>
            </a:r>
            <a:endParaRPr lang="en" altLang="zh-TW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: 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"=m"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msr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            </a:t>
            </a:r>
            <a:r>
              <a:rPr lang="en" altLang="zh-TW" sz="2400" i="1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Menlo" panose="020B0609030804020204" pitchFamily="49" charset="0"/>
              </a:rPr>
              <a:t>//</a:t>
            </a:r>
            <a:r>
              <a:rPr lang="en" altLang="zh-TW" sz="2400" i="1" dirty="0" err="1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Menlo" panose="020B0609030804020204" pitchFamily="49" charset="0"/>
              </a:rPr>
              <a:t>msr</a:t>
            </a:r>
            <a:r>
              <a:rPr lang="zh-TW" altLang="en-US" sz="2400" i="1" dirty="0">
                <a:solidFill>
                  <a:srgbClr val="FF0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Menlo" panose="020B0609030804020204" pitchFamily="49" charset="0"/>
              </a:rPr>
              <a:t>會放在記憶體</a:t>
            </a:r>
            <a:endParaRPr lang="zh-TW" altLang="en-US" sz="2400" dirty="0">
              <a:solidFill>
                <a:srgbClr val="FF0000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: </a:t>
            </a:r>
            <a:r>
              <a:rPr lang="en-US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rdx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2000" dirty="0" err="1">
                <a:solidFill>
                  <a:srgbClr val="C41A16"/>
                </a:solidFill>
                <a:latin typeface="Menlo" panose="020B0609030804020204" pitchFamily="49" charset="0"/>
              </a:rPr>
              <a:t>msr</a:t>
            </a:r>
            <a:r>
              <a:rPr lang="en" altLang="zh-TW" sz="2000" dirty="0">
                <a:solidFill>
                  <a:srgbClr val="C41A16"/>
                </a:solidFill>
                <a:latin typeface="Menlo" panose="020B0609030804020204" pitchFamily="49" charset="0"/>
              </a:rPr>
              <a:t>: %lx\n"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msr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5296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37638-99FC-334B-97EB-EB2839E6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輸出結果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81019B6-67BA-B24C-ACE6-70C106DF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ubuntu@oslab</a:t>
            </a:r>
            <a:r>
              <a:rPr kumimoji="1" lang="en" altLang="zh-TW" dirty="0"/>
              <a:t>:~/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-lab/</a:t>
            </a:r>
            <a:r>
              <a:rPr kumimoji="1" lang="en" altLang="zh-TW" dirty="0" err="1"/>
              <a:t>sharedFolder</a:t>
            </a:r>
            <a:r>
              <a:rPr kumimoji="1" lang="en" altLang="zh-TW" dirty="0"/>
              <a:t>$ ./asm.5</a:t>
            </a:r>
          </a:p>
          <a:p>
            <a:r>
              <a:rPr kumimoji="1" lang="en" altLang="zh-TW" dirty="0" err="1"/>
              <a:t>msr</a:t>
            </a:r>
            <a:r>
              <a:rPr kumimoji="1" lang="en" altLang="zh-TW" dirty="0"/>
              <a:t>: 184300000000</a:t>
            </a:r>
          </a:p>
          <a:p>
            <a:r>
              <a:rPr kumimoji="1" lang="zh-TW" altLang="en-US" sz="3600" dirty="0">
                <a:solidFill>
                  <a:srgbClr val="FFFC00"/>
                </a:solidFill>
              </a:rPr>
              <a:t>結果錯誤，請修正這一個錯誤</a:t>
            </a:r>
          </a:p>
        </p:txBody>
      </p:sp>
    </p:spTree>
    <p:extLst>
      <p:ext uri="{BB962C8B-B14F-4D97-AF65-F5344CB8AC3E}">
        <p14:creationId xmlns:p14="http://schemas.microsoft.com/office/powerpoint/2010/main" val="1201805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3AEA-D196-8341-B293-645CE1E3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進階文件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AB06F-BC28-E74E-BE67-1B382EBA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如果想要學好</a:t>
            </a:r>
            <a:r>
              <a:rPr kumimoji="1" lang="en-US" altLang="zh-CN" dirty="0"/>
              <a:t>inline assembly</a:t>
            </a:r>
            <a:r>
              <a:rPr kumimoji="1" lang="zh-CN" altLang="en-US" dirty="0"/>
              <a:t>，請閱讀官方文件</a:t>
            </a:r>
            <a:endParaRPr kumimoji="1" lang="en-US" altLang="zh-CN" dirty="0"/>
          </a:p>
          <a:p>
            <a:pPr lvl="1">
              <a:lnSpc>
                <a:spcPct val="200000"/>
              </a:lnSpc>
            </a:pPr>
            <a:r>
              <a:rPr lang="en" altLang="zh-TW" dirty="0">
                <a:hlinkClick r:id="rId3"/>
              </a:rPr>
              <a:t>https://gcc.gnu.org/onlinedocs/gcc/Extended-Asm.html</a:t>
            </a:r>
            <a:endParaRPr lang="en" altLang="zh-TW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或者，大概看過，知道有哪些功能，需要的時候再去查文件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4879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13C38-2173-CE42-B8B3-1C256EFC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小結論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654FB-DA0D-9A47-9F68-D3242731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我們之前的課程學過組合語言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但在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中除了單獨的組合語言檔案以外，還有「嵌入在Ｃ語言」的組合語言，我們必須很熟悉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某些組合語言具有特殊的功能，通常與作業系統相關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syscall</a:t>
            </a:r>
            <a:r>
              <a:rPr kumimoji="1" lang="zh-TW" altLang="en-US" dirty="0"/>
              <a:t>：發出</a:t>
            </a:r>
            <a:r>
              <a:rPr kumimoji="1" lang="en-US" altLang="zh-TW" dirty="0"/>
              <a:t>system call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cr3</a:t>
            </a:r>
            <a:r>
              <a:rPr kumimoji="1" lang="zh-TW" altLang="en-US" dirty="0"/>
              <a:t>暫存器的所有相關指令：控制</a:t>
            </a:r>
            <a:r>
              <a:rPr kumimoji="1" lang="en-US" altLang="zh-TW" dirty="0"/>
              <a:t>『</a:t>
            </a:r>
            <a:r>
              <a:rPr kumimoji="1" lang="zh-TW" altLang="en-US" dirty="0"/>
              <a:t>虛擬記憶體</a:t>
            </a:r>
            <a:r>
              <a:rPr kumimoji="1" lang="en-US" altLang="zh-TW" dirty="0"/>
              <a:t>』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未來會用到這些指令</a:t>
            </a:r>
          </a:p>
        </p:txBody>
      </p:sp>
    </p:spTree>
    <p:extLst>
      <p:ext uri="{BB962C8B-B14F-4D97-AF65-F5344CB8AC3E}">
        <p14:creationId xmlns:p14="http://schemas.microsoft.com/office/powerpoint/2010/main" val="23841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913318-5C1E-C549-9F5F-73E64926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繳交作業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025C53-9DA4-554B-861D-1BB7B19AD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/>
              <a:t>修正</a:t>
            </a:r>
            <a:r>
              <a:rPr kumimoji="1" lang="zh-CN" altLang="en-US" sz="3600" dirty="0"/>
              <a:t>第</a:t>
            </a:r>
            <a:r>
              <a:rPr kumimoji="1" lang="en-US" altLang="zh-CN" sz="3600" dirty="0"/>
              <a:t>31</a:t>
            </a:r>
            <a:r>
              <a:rPr kumimoji="1" lang="zh-CN" altLang="en-US" sz="3600" dirty="0"/>
              <a:t>頁的錯誤</a:t>
            </a:r>
            <a:endParaRPr kumimoji="1" lang="en-US" altLang="zh-CN" sz="3600" dirty="0"/>
          </a:p>
          <a:p>
            <a:r>
              <a:rPr kumimoji="1" lang="zh-CN" altLang="en-US" sz="3600" dirty="0"/>
              <a:t>寫一支程式會自動觸發「除錯模式」（</a:t>
            </a:r>
            <a:r>
              <a:rPr kumimoji="1" lang="en-US" altLang="zh-CN" sz="3600" dirty="0"/>
              <a:t>int3</a:t>
            </a:r>
            <a:r>
              <a:rPr kumimoji="1" lang="zh-CN" altLang="en-US" sz="3600" dirty="0"/>
              <a:t>）</a:t>
            </a:r>
            <a:endParaRPr kumimoji="1" lang="en-US" altLang="zh-CN" sz="3600" dirty="0"/>
          </a:p>
          <a:p>
            <a:r>
              <a:rPr kumimoji="1" lang="zh-CN" altLang="en-US" sz="3600" dirty="0"/>
              <a:t>將錯誤的原因，及你修正的方法寫成</a:t>
            </a:r>
            <a:r>
              <a:rPr kumimoji="1" lang="en-US" altLang="zh-CN" sz="3600" dirty="0"/>
              <a:t>pdf</a:t>
            </a:r>
            <a:r>
              <a:rPr kumimoji="1" lang="zh-CN" altLang="en-US" sz="3600" dirty="0"/>
              <a:t>檔案</a:t>
            </a:r>
            <a:endParaRPr kumimoji="1" lang="en-US" altLang="zh-CN" sz="3600" dirty="0"/>
          </a:p>
          <a:p>
            <a:r>
              <a:rPr kumimoji="1" lang="zh-CN" altLang="en-US" sz="3600" dirty="0">
                <a:solidFill>
                  <a:srgbClr val="FF0000"/>
                </a:solidFill>
              </a:rPr>
              <a:t>請注意，所有作業都會公佈在網路上（</a:t>
            </a:r>
            <a:r>
              <a:rPr kumimoji="1" lang="en-US" altLang="zh-CN" sz="3600" dirty="0" err="1">
                <a:solidFill>
                  <a:srgbClr val="FF0000"/>
                </a:solidFill>
              </a:rPr>
              <a:t>dropbox</a:t>
            </a:r>
            <a:r>
              <a:rPr kumimoji="1" lang="zh-CN" altLang="en-US" sz="3600" dirty="0">
                <a:solidFill>
                  <a:srgbClr val="FF0000"/>
                </a:solidFill>
              </a:rPr>
              <a:t>），因此作業上只要寫學號，不需要寫姓名</a:t>
            </a:r>
            <a:endParaRPr kumimoji="1" lang="en-US" altLang="zh-CN" sz="3600" dirty="0">
              <a:solidFill>
                <a:srgbClr val="FF0000"/>
              </a:solidFill>
            </a:endParaRPr>
          </a:p>
          <a:p>
            <a:r>
              <a:rPr kumimoji="1" lang="zh-CN" altLang="en-US" sz="3600" dirty="0"/>
              <a:t>詳細的作業繳交方式以助教公佈為主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70630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0C6F7-9809-2441-8AED-E00B5BB9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繳交期限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240B1-D221-0743-B161-73CDA36DB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https://www.cs.ccu.edu.tw/~shiwulo/course/2020-osdi/</a:t>
            </a:r>
            <a:endParaRPr kumimoji="1" lang="en" altLang="zh-TW" dirty="0"/>
          </a:p>
          <a:p>
            <a:r>
              <a:rPr kumimoji="1" lang="zh-TW" altLang="en-US" dirty="0"/>
              <a:t>當天晚上</a:t>
            </a:r>
            <a:r>
              <a:rPr kumimoji="1" lang="en-US" altLang="zh-TW" dirty="0"/>
              <a:t>11:59:59</a:t>
            </a:r>
          </a:p>
          <a:p>
            <a:r>
              <a:rPr kumimoji="1" lang="zh-TW" altLang="en-US"/>
              <a:t>不能遲交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9061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8CF7564-5AA1-8A4C-8CFE-417BE05776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</a:p>
        </p:txBody>
      </p:sp>
    </p:spTree>
    <p:extLst>
      <p:ext uri="{BB962C8B-B14F-4D97-AF65-F5344CB8AC3E}">
        <p14:creationId xmlns:p14="http://schemas.microsoft.com/office/powerpoint/2010/main" val="2691444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8B2BE30-B613-EB42-ADF7-6CAB6745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7DF3D8-A2AC-B041-B4BC-180353995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大概介紹</a:t>
            </a:r>
            <a:r>
              <a:rPr lang="en-US" altLang="zh-TW" dirty="0"/>
              <a:t>86</a:t>
            </a:r>
            <a:r>
              <a:rPr lang="zh-TW" altLang="en-US" dirty="0"/>
              <a:t>的語法</a:t>
            </a:r>
            <a:endParaRPr lang="en" altLang="zh-TW" dirty="0"/>
          </a:p>
          <a:p>
            <a:pPr lvl="1"/>
            <a:r>
              <a:rPr lang="en" altLang="zh-TW" dirty="0"/>
              <a:t>https://</a:t>
            </a:r>
            <a:r>
              <a:rPr lang="en" altLang="zh-TW" dirty="0" err="1"/>
              <a:t>software.intel.com</a:t>
            </a:r>
            <a:r>
              <a:rPr lang="en" altLang="zh-TW" dirty="0"/>
              <a:t>/content/www/us/</a:t>
            </a:r>
            <a:r>
              <a:rPr lang="en" altLang="zh-TW" dirty="0" err="1"/>
              <a:t>en</a:t>
            </a:r>
            <a:r>
              <a:rPr lang="en" altLang="zh-TW" dirty="0"/>
              <a:t>/develop/articles/introduction-to-x64-assembly.html?wapkw=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17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3A111-64E6-6547-8834-AEC7CDCD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作業目標及負責助教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1E1CE1-05D5-794D-81F4-97CC7E30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授課內容並不會講解所以內容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目前所能教導的是「未來五到十年」用得到的技巧，最重要的是學到「能夠讓自己不斷進步的方法」</a:t>
            </a:r>
            <a:endParaRPr kumimoji="1" lang="en-US" altLang="zh-TW" dirty="0"/>
          </a:p>
          <a:p>
            <a:r>
              <a:rPr kumimoji="1" lang="zh-TW" altLang="en-US" dirty="0"/>
              <a:t>負責助教：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除非是個人問題，否則請大家把問題全部發文在</a:t>
            </a:r>
            <a:r>
              <a:rPr kumimoji="1" lang="en-US" altLang="zh-TW" dirty="0"/>
              <a:t>OSDI</a:t>
            </a:r>
            <a:r>
              <a:rPr kumimoji="1" lang="zh-TW" altLang="en-US" dirty="0"/>
              <a:t>論壇上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負責助教不見得會回覆你們私底下寄的信件，但一定會回覆論壇上的</a:t>
            </a:r>
            <a:endParaRPr kumimoji="1" lang="en-US" altLang="zh-TW" dirty="0"/>
          </a:p>
          <a:p>
            <a:pPr lvl="1"/>
            <a:r>
              <a:rPr kumimoji="1" lang="en" altLang="zh-TW" dirty="0"/>
              <a:t>https://</a:t>
            </a:r>
            <a:r>
              <a:rPr kumimoji="1" lang="en" altLang="zh-TW" dirty="0" err="1"/>
              <a:t>www.cs.ccu.edu.tw</a:t>
            </a:r>
            <a:r>
              <a:rPr kumimoji="1" lang="en" altLang="zh-TW" dirty="0"/>
              <a:t>/~</a:t>
            </a:r>
            <a:r>
              <a:rPr kumimoji="1" lang="en" altLang="zh-TW" dirty="0" err="1"/>
              <a:t>shiwulo</a:t>
            </a:r>
            <a:r>
              <a:rPr kumimoji="1" lang="en" altLang="zh-TW" dirty="0"/>
              <a:t>/course/2020-osdi/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373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165EC-E706-D949-BFC4-2BB449D4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論壇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B667F3-3E88-744D-B963-A13AE2F6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181" y="1825625"/>
            <a:ext cx="8035637" cy="4351338"/>
          </a:xfrm>
        </p:spPr>
      </p:pic>
    </p:spTree>
    <p:extLst>
      <p:ext uri="{BB962C8B-B14F-4D97-AF65-F5344CB8AC3E}">
        <p14:creationId xmlns:p14="http://schemas.microsoft.com/office/powerpoint/2010/main" val="224339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1DA9055-9498-D948-9706-27F4762B1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正式開始</a:t>
            </a:r>
          </a:p>
        </p:txBody>
      </p:sp>
    </p:spTree>
    <p:extLst>
      <p:ext uri="{BB962C8B-B14F-4D97-AF65-F5344CB8AC3E}">
        <p14:creationId xmlns:p14="http://schemas.microsoft.com/office/powerpoint/2010/main" val="251660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BC7B3BE-7E56-4B4C-B836-8D1BD0C9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環境設定（非必須）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B328C3-EAAF-8447-B98F-C937BC6A3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『</a:t>
            </a:r>
            <a:r>
              <a:rPr lang="zh-TW" altLang="en-US" dirty="0"/>
              <a:t>最新版本的</a:t>
            </a:r>
            <a:r>
              <a:rPr lang="en-US" altLang="zh-TW" dirty="0"/>
              <a:t>』</a:t>
            </a:r>
            <a:r>
              <a:rPr lang="en-US" altLang="zh-TW" dirty="0" err="1"/>
              <a:t>gdb</a:t>
            </a:r>
            <a:r>
              <a:rPr lang="zh-TW" altLang="en-US" dirty="0"/>
              <a:t>的</a:t>
            </a:r>
            <a:r>
              <a:rPr lang="en-US" altLang="zh-TW" dirty="0"/>
              <a:t>source code</a:t>
            </a:r>
          </a:p>
          <a:p>
            <a:pPr lvl="1"/>
            <a:r>
              <a:rPr lang="en" altLang="zh-TW" dirty="0"/>
              <a:t>https://www.gnu.org/software/gdb/download/</a:t>
            </a:r>
          </a:p>
          <a:p>
            <a:r>
              <a:rPr lang="zh-TW" altLang="en-US" dirty="0"/>
              <a:t>在電腦上安裝</a:t>
            </a:r>
            <a:r>
              <a:rPr lang="en-US" altLang="zh-TW" dirty="0"/>
              <a:t>python3.8</a:t>
            </a:r>
            <a:r>
              <a:rPr lang="zh-TW" altLang="en-US" dirty="0"/>
              <a:t>及</a:t>
            </a:r>
            <a:r>
              <a:rPr lang="en-US" altLang="zh-TW" dirty="0"/>
              <a:t>python3.8-dev</a:t>
            </a:r>
          </a:p>
          <a:p>
            <a:r>
              <a:rPr lang="zh-TW" altLang="en-US" dirty="0"/>
              <a:t>使用</a:t>
            </a:r>
            <a:r>
              <a:rPr lang="en" altLang="zh-TW" dirty="0" err="1"/>
              <a:t>sudo</a:t>
            </a:r>
            <a:r>
              <a:rPr lang="en" altLang="zh-TW" dirty="0"/>
              <a:t> update-alternatives</a:t>
            </a:r>
            <a:r>
              <a:rPr lang="zh-TW" altLang="en-US" dirty="0"/>
              <a:t>將</a:t>
            </a:r>
            <a:r>
              <a:rPr lang="en-US" altLang="zh-TW" dirty="0"/>
              <a:t>python3.8</a:t>
            </a:r>
            <a:r>
              <a:rPr lang="zh-TW" altLang="en-US" dirty="0"/>
              <a:t>設為預設的</a:t>
            </a:r>
            <a:r>
              <a:rPr lang="en-US" altLang="zh-TW" dirty="0"/>
              <a:t>python</a:t>
            </a:r>
            <a:endParaRPr lang="en" altLang="zh-TW" dirty="0"/>
          </a:p>
          <a:p>
            <a:r>
              <a:rPr lang="zh-TW" altLang="en-US" dirty="0"/>
              <a:t>設定</a:t>
            </a:r>
            <a:r>
              <a:rPr lang="en-US" altLang="zh-TW" dirty="0" err="1"/>
              <a:t>gdb</a:t>
            </a:r>
            <a:r>
              <a:rPr lang="zh-TW" altLang="en-US" dirty="0"/>
              <a:t>成你想要的樣子</a:t>
            </a:r>
            <a:endParaRPr lang="en-US" altLang="zh-TW" dirty="0"/>
          </a:p>
          <a:p>
            <a:pPr lvl="1"/>
            <a:r>
              <a:rPr lang="en" altLang="zh-TW" dirty="0"/>
              <a:t>https://</a:t>
            </a:r>
            <a:r>
              <a:rPr lang="en" altLang="zh-TW" dirty="0" err="1"/>
              <a:t>gef.readthedocs.io</a:t>
            </a:r>
            <a:r>
              <a:rPr lang="en" altLang="zh-TW" dirty="0"/>
              <a:t>/</a:t>
            </a:r>
            <a:r>
              <a:rPr lang="en" altLang="zh-TW" dirty="0" err="1"/>
              <a:t>en</a:t>
            </a:r>
            <a:r>
              <a:rPr lang="en" altLang="zh-TW" dirty="0"/>
              <a:t>/latest/config/</a:t>
            </a:r>
          </a:p>
          <a:p>
            <a:pPr lvl="1"/>
            <a:r>
              <a:rPr lang="en" altLang="zh-TW" dirty="0"/>
              <a:t>https://</a:t>
            </a:r>
            <a:r>
              <a:rPr lang="en" altLang="zh-TW" dirty="0" err="1"/>
              <a:t>gef.readthedocs.io</a:t>
            </a:r>
            <a:r>
              <a:rPr lang="en" altLang="zh-TW" dirty="0"/>
              <a:t>/</a:t>
            </a:r>
            <a:r>
              <a:rPr lang="en" altLang="zh-TW" dirty="0" err="1"/>
              <a:t>en</a:t>
            </a:r>
            <a:r>
              <a:rPr lang="en" altLang="zh-TW" dirty="0"/>
              <a:t>/latest/commands/context/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30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3EBBF-5699-7F44-8356-729368EB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可以使用的主機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5DAB9-54C1-9A4F-BE45-119746F32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主機：</a:t>
            </a:r>
            <a:r>
              <a:rPr kumimoji="1" lang="en-US" altLang="zh-TW" dirty="0" err="1"/>
              <a:t>lonux.cs.ccu.edu.tw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帳號：</a:t>
            </a:r>
            <a:r>
              <a:rPr kumimoji="1" lang="en-US" altLang="zh-TW" dirty="0"/>
              <a:t>s</a:t>
            </a:r>
            <a:r>
              <a:rPr kumimoji="1" lang="zh-TW" altLang="en-US" dirty="0"/>
              <a:t>學號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如：</a:t>
            </a:r>
            <a:r>
              <a:rPr kumimoji="1" lang="en-US" altLang="zh-TW" dirty="0"/>
              <a:t>687410007</a:t>
            </a:r>
            <a:r>
              <a:rPr kumimoji="1" lang="zh-TW" altLang="en-US" dirty="0"/>
              <a:t>的帳號就是</a:t>
            </a:r>
            <a:r>
              <a:rPr kumimoji="1" lang="en-US" altLang="zh-TW" dirty="0"/>
              <a:t>s687410007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密碼：留在</a:t>
            </a:r>
            <a:r>
              <a:rPr kumimoji="1" lang="en-US" altLang="zh-TW" dirty="0"/>
              <a:t>ecourse2</a:t>
            </a:r>
            <a:r>
              <a:rPr kumimoji="1" lang="zh-TW" altLang="en-US" dirty="0"/>
              <a:t>上的</a:t>
            </a:r>
            <a:r>
              <a:rPr kumimoji="1" lang="en-US" altLang="zh-TW" dirty="0"/>
              <a:t>email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347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C7531-1BBA-FC4D-A592-F87C5AA9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行內組語的形式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3383D-F963-9E41-9B48-153809EE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TW" dirty="0" err="1"/>
              <a:t>asm</a:t>
            </a:r>
            <a:r>
              <a:rPr kumimoji="1" lang="en" altLang="zh-TW" dirty="0"/>
              <a:t> [volatile] </a:t>
            </a:r>
          </a:p>
          <a:p>
            <a:pPr marL="0" indent="0">
              <a:buNone/>
            </a:pPr>
            <a:r>
              <a:rPr kumimoji="1" lang="en" altLang="zh-TW" dirty="0"/>
              <a:t>( </a:t>
            </a:r>
            <a:r>
              <a:rPr kumimoji="1" lang="en" altLang="zh-TW" dirty="0" err="1"/>
              <a:t>AssemblerTemplate</a:t>
            </a:r>
            <a:r>
              <a:rPr kumimoji="1" lang="en" altLang="zh-TW" dirty="0"/>
              <a:t> //</a:t>
            </a:r>
            <a:r>
              <a:rPr kumimoji="1" lang="zh-CN" altLang="en-US" dirty="0"/>
              <a:t>這部分就是組合語言</a:t>
            </a:r>
            <a:endParaRPr kumimoji="1" lang="en" altLang="zh-TW" dirty="0"/>
          </a:p>
          <a:p>
            <a:pPr marL="0" indent="0">
              <a:buNone/>
            </a:pPr>
            <a:r>
              <a:rPr kumimoji="1" lang="en" altLang="zh-TW" dirty="0"/>
              <a:t>: </a:t>
            </a:r>
            <a:r>
              <a:rPr kumimoji="1" lang="en" altLang="zh-TW" dirty="0" err="1"/>
              <a:t>OutputOperands</a:t>
            </a:r>
            <a:r>
              <a:rPr kumimoji="1" lang="en" altLang="zh-TW" dirty="0"/>
              <a:t> // optional </a:t>
            </a:r>
            <a:r>
              <a:rPr kumimoji="1" lang="zh-TW" altLang="en-US" dirty="0"/>
              <a:t>，組語會輸出的變數</a:t>
            </a:r>
            <a:endParaRPr kumimoji="1" lang="en" altLang="zh-TW" dirty="0"/>
          </a:p>
          <a:p>
            <a:pPr marL="0" indent="0">
              <a:buNone/>
            </a:pPr>
            <a:r>
              <a:rPr kumimoji="1" lang="en" altLang="zh-TW" dirty="0"/>
              <a:t>[ : </a:t>
            </a:r>
            <a:r>
              <a:rPr kumimoji="1" lang="en" altLang="zh-TW" dirty="0" err="1"/>
              <a:t>InputOperands</a:t>
            </a:r>
            <a:r>
              <a:rPr kumimoji="1" lang="en" altLang="zh-TW" dirty="0"/>
              <a:t> // optional</a:t>
            </a:r>
            <a:r>
              <a:rPr kumimoji="1" lang="zh-TW" altLang="en-US" dirty="0"/>
              <a:t>，組語會讀取的變數</a:t>
            </a:r>
            <a:endParaRPr kumimoji="1" lang="en" altLang="zh-TW" dirty="0"/>
          </a:p>
          <a:p>
            <a:pPr marL="0" indent="0">
              <a:buNone/>
            </a:pPr>
            <a:r>
              <a:rPr kumimoji="1" lang="en" altLang="zh-TW" dirty="0"/>
              <a:t>[ : Clobbers ] // optional ]</a:t>
            </a:r>
            <a:r>
              <a:rPr kumimoji="1" lang="zh-TW" altLang="en-US" dirty="0"/>
              <a:t>，組合語言搞爛掉的暫存器的值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652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3654</Words>
  <Application>Microsoft Macintosh PowerPoint</Application>
  <PresentationFormat>寬螢幕</PresentationFormat>
  <Paragraphs>268</Paragraphs>
  <Slides>39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39</vt:i4>
      </vt:variant>
    </vt:vector>
  </HeadingPairs>
  <TitlesOfParts>
    <vt:vector size="52" baseType="lpstr">
      <vt:lpstr>Microsoft JhengHei Light</vt:lpstr>
      <vt:lpstr>Microsoft YaHei Light</vt:lpstr>
      <vt:lpstr>Noto Sans CJK SC Light</vt:lpstr>
      <vt:lpstr>PingFang TC Thin</vt:lpstr>
      <vt:lpstr>Source Han Sans TC Light</vt:lpstr>
      <vt:lpstr>Source Han Sans TW Light</vt:lpstr>
      <vt:lpstr>Source Han Sans TW Medium</vt:lpstr>
      <vt:lpstr>Source Han Sans TW Normal</vt:lpstr>
      <vt:lpstr>Arial</vt:lpstr>
      <vt:lpstr>Consolas</vt:lpstr>
      <vt:lpstr>Menlo</vt:lpstr>
      <vt:lpstr>Office 佈景主題</vt:lpstr>
      <vt:lpstr>1_Office 佈景主題</vt:lpstr>
      <vt:lpstr>作業二： 暸解AT&amp;T與gcc的 行內組語</vt:lpstr>
      <vt:lpstr>圖片來源</vt:lpstr>
      <vt:lpstr>作業目標及負責助教</vt:lpstr>
      <vt:lpstr>作業目標及負責助教</vt:lpstr>
      <vt:lpstr>論壇</vt:lpstr>
      <vt:lpstr>正式開始</vt:lpstr>
      <vt:lpstr>環境設定（非必須）</vt:lpstr>
      <vt:lpstr>可以使用的主機</vt:lpstr>
      <vt:lpstr>行內組語的形式</vt:lpstr>
      <vt:lpstr>asm.1.c</vt:lpstr>
      <vt:lpstr>asm.1.c</vt:lpstr>
      <vt:lpstr>asm.1.c</vt:lpstr>
      <vt:lpstr>暫存器長度</vt:lpstr>
      <vt:lpstr>輸出結果</vt:lpstr>
      <vt:lpstr>上課實驗</vt:lpstr>
      <vt:lpstr>上課實驗</vt:lpstr>
      <vt:lpstr>上課實驗</vt:lpstr>
      <vt:lpstr>caller-callee convention （素養）</vt:lpstr>
      <vt:lpstr>呼叫堆疊 （素養）</vt:lpstr>
      <vt:lpstr>第二個範例</vt:lpstr>
      <vt:lpstr>asm.2.c</vt:lpstr>
      <vt:lpstr>輸出結果</vt:lpstr>
      <vt:lpstr>上課練習</vt:lpstr>
      <vt:lpstr>歐， 要小心</vt:lpstr>
      <vt:lpstr>asm.3.c</vt:lpstr>
      <vt:lpstr>輸出結果</vt:lpstr>
      <vt:lpstr>讀取時間</vt:lpstr>
      <vt:lpstr>asm.4.c</vt:lpstr>
      <vt:lpstr>輸出結果</vt:lpstr>
      <vt:lpstr>課堂作業</vt:lpstr>
      <vt:lpstr>回家。。。自己決定樣要不要做 （素養）</vt:lpstr>
      <vt:lpstr>asm.5.c</vt:lpstr>
      <vt:lpstr>輸出結果</vt:lpstr>
      <vt:lpstr>進階文件</vt:lpstr>
      <vt:lpstr>小結論</vt:lpstr>
      <vt:lpstr>繳交作業</vt:lpstr>
      <vt:lpstr>繳交期限</vt:lpstr>
      <vt:lpstr>附錄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獨孤派作業系統 main memory</dc:title>
  <dc:creator>習五 羅</dc:creator>
  <cp:lastModifiedBy>習五 羅</cp:lastModifiedBy>
  <cp:revision>72</cp:revision>
  <dcterms:created xsi:type="dcterms:W3CDTF">2018-12-19T10:35:55Z</dcterms:created>
  <dcterms:modified xsi:type="dcterms:W3CDTF">2020-09-24T08:07:09Z</dcterms:modified>
</cp:coreProperties>
</file>